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7.svg" ContentType="image/svg+xml"/>
  <Override PartName="/ppt/media/image22.svg" ContentType="image/svg+xml"/>
  <Override PartName="/ppt/media/image24.svg" ContentType="image/svg+xml"/>
  <Override PartName="/ppt/media/image27.svg" ContentType="image/svg+xml"/>
  <Override PartName="/ppt/media/image29.svg" ContentType="image/svg+xml"/>
  <Override PartName="/ppt/media/image31.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8" r:id="rId4"/>
    <p:sldId id="259" r:id="rId6"/>
    <p:sldId id="269" r:id="rId7"/>
    <p:sldId id="270" r:id="rId8"/>
    <p:sldId id="271" r:id="rId9"/>
    <p:sldId id="333" r:id="rId10"/>
    <p:sldId id="295" r:id="rId11"/>
    <p:sldId id="278" r:id="rId12"/>
    <p:sldId id="359" r:id="rId13"/>
    <p:sldId id="360" r:id="rId14"/>
    <p:sldId id="440" r:id="rId15"/>
    <p:sldId id="260" r:id="rId16"/>
    <p:sldId id="411" r:id="rId17"/>
    <p:sldId id="413" r:id="rId18"/>
    <p:sldId id="412" r:id="rId19"/>
    <p:sldId id="414" r:id="rId20"/>
    <p:sldId id="296" r:id="rId21"/>
    <p:sldId id="416" r:id="rId22"/>
    <p:sldId id="297" r:id="rId23"/>
    <p:sldId id="417" r:id="rId24"/>
    <p:sldId id="277" r:id="rId25"/>
    <p:sldId id="391" r:id="rId26"/>
    <p:sldId id="392" r:id="rId27"/>
    <p:sldId id="393" r:id="rId28"/>
    <p:sldId id="394" r:id="rId29"/>
    <p:sldId id="298" r:id="rId30"/>
    <p:sldId id="300" r:id="rId31"/>
    <p:sldId id="301" r:id="rId32"/>
    <p:sldId id="299" r:id="rId33"/>
    <p:sldId id="332" r:id="rId34"/>
    <p:sldId id="279" r:id="rId35"/>
    <p:sldId id="280" r:id="rId36"/>
    <p:sldId id="383" r:id="rId37"/>
    <p:sldId id="281" r:id="rId38"/>
    <p:sldId id="289" r:id="rId39"/>
    <p:sldId id="290" r:id="rId40"/>
    <p:sldId id="291" r:id="rId41"/>
    <p:sldId id="292" r:id="rId42"/>
    <p:sldId id="266" r:id="rId43"/>
    <p:sldId id="264"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customXml" Target="../customXml/item3.xml"/><Relationship Id="rId50" Type="http://schemas.openxmlformats.org/officeDocument/2006/relationships/customXml" Target="../customXml/item2.xml"/><Relationship Id="rId5" Type="http://schemas.openxmlformats.org/officeDocument/2006/relationships/notesMaster" Target="notesMasters/notesMaster1.xml"/><Relationship Id="rId49" Type="http://schemas.openxmlformats.org/officeDocument/2006/relationships/customXml" Target="../customXml/item1.xml"/><Relationship Id="rId48" Type="http://schemas.openxmlformats.org/officeDocument/2006/relationships/customXmlProps" Target="../customXml/itemProps3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6.xml"/><Relationship Id="rId7" Type="http://schemas.openxmlformats.org/officeDocument/2006/relationships/image" Target="../media/image11.png"/><Relationship Id="rId6" Type="http://schemas.openxmlformats.org/officeDocument/2006/relationships/tags" Target="../tags/tag5.xml"/><Relationship Id="rId5" Type="http://schemas.openxmlformats.org/officeDocument/2006/relationships/image" Target="../media/image10.png"/><Relationship Id="rId4" Type="http://schemas.openxmlformats.org/officeDocument/2006/relationships/tags" Target="../tags/tag4.xml"/><Relationship Id="rId3" Type="http://schemas.openxmlformats.org/officeDocument/2006/relationships/image" Target="../media/image8.png"/><Relationship Id="rId2" Type="http://schemas.openxmlformats.org/officeDocument/2006/relationships/image" Target="../media/image6.png"/><Relationship Id="rId13" Type="http://schemas.openxmlformats.org/officeDocument/2006/relationships/notesSlide" Target="../notesSlides/notesSlide10.xml"/><Relationship Id="rId12" Type="http://schemas.openxmlformats.org/officeDocument/2006/relationships/slideLayout" Target="../slideLayouts/slideLayout2.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9.xml"/><Relationship Id="rId7" Type="http://schemas.openxmlformats.org/officeDocument/2006/relationships/image" Target="../media/image11.png"/><Relationship Id="rId6" Type="http://schemas.openxmlformats.org/officeDocument/2006/relationships/tags" Target="../tags/tag8.xml"/><Relationship Id="rId5" Type="http://schemas.openxmlformats.org/officeDocument/2006/relationships/image" Target="../media/image10.png"/><Relationship Id="rId4" Type="http://schemas.openxmlformats.org/officeDocument/2006/relationships/tags" Target="../tags/tag7.xml"/><Relationship Id="rId3" Type="http://schemas.openxmlformats.org/officeDocument/2006/relationships/image" Target="../media/image8.png"/><Relationship Id="rId2" Type="http://schemas.openxmlformats.org/officeDocument/2006/relationships/image" Target="../media/image6.png"/><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7.svg"/><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7.svg"/><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2.sv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24.svg"/><Relationship Id="rId3" Type="http://schemas.openxmlformats.org/officeDocument/2006/relationships/image" Target="../media/image23.jpeg"/><Relationship Id="rId2" Type="http://schemas.openxmlformats.org/officeDocument/2006/relationships/image" Target="../media/image20.jpeg"/><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9" Type="http://schemas.openxmlformats.org/officeDocument/2006/relationships/image" Target="../media/image31.svg"/><Relationship Id="rId8" Type="http://schemas.openxmlformats.org/officeDocument/2006/relationships/image" Target="../media/image30.jpeg"/><Relationship Id="rId7" Type="http://schemas.openxmlformats.org/officeDocument/2006/relationships/image" Target="../media/image29.svg"/><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jpeg"/><Relationship Id="rId3" Type="http://schemas.openxmlformats.org/officeDocument/2006/relationships/image" Target="../media/image25.png"/><Relationship Id="rId2" Type="http://schemas.openxmlformats.org/officeDocument/2006/relationships/image" Target="../media/image20.jpeg"/><Relationship Id="rId11" Type="http://schemas.openxmlformats.org/officeDocument/2006/relationships/notesSlide" Target="../notesSlides/notesSlide24.xml"/><Relationship Id="rId10" Type="http://schemas.openxmlformats.org/officeDocument/2006/relationships/slideLayout" Target="../slideLayouts/slideLayout2.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26.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35.png"/><Relationship Id="rId7" Type="http://schemas.openxmlformats.org/officeDocument/2006/relationships/tags" Target="../tags/tag13.xml"/><Relationship Id="rId6" Type="http://schemas.openxmlformats.org/officeDocument/2006/relationships/image" Target="../media/image34.png"/><Relationship Id="rId5" Type="http://schemas.openxmlformats.org/officeDocument/2006/relationships/tags" Target="../tags/tag12.xml"/><Relationship Id="rId44" Type="http://schemas.openxmlformats.org/officeDocument/2006/relationships/notesSlide" Target="../notesSlides/notesSlide26.xml"/><Relationship Id="rId43" Type="http://schemas.openxmlformats.org/officeDocument/2006/relationships/slideLayout" Target="../slideLayouts/slideLayout2.xml"/><Relationship Id="rId42" Type="http://schemas.openxmlformats.org/officeDocument/2006/relationships/image" Target="../media/image52.png"/><Relationship Id="rId41" Type="http://schemas.openxmlformats.org/officeDocument/2006/relationships/tags" Target="../tags/tag30.xml"/><Relationship Id="rId40" Type="http://schemas.openxmlformats.org/officeDocument/2006/relationships/image" Target="../media/image51.png"/><Relationship Id="rId4" Type="http://schemas.openxmlformats.org/officeDocument/2006/relationships/image" Target="../media/image33.png"/><Relationship Id="rId39" Type="http://schemas.openxmlformats.org/officeDocument/2006/relationships/tags" Target="../tags/tag29.xml"/><Relationship Id="rId38" Type="http://schemas.openxmlformats.org/officeDocument/2006/relationships/image" Target="../media/image50.png"/><Relationship Id="rId37" Type="http://schemas.openxmlformats.org/officeDocument/2006/relationships/tags" Target="../tags/tag28.xml"/><Relationship Id="rId36" Type="http://schemas.openxmlformats.org/officeDocument/2006/relationships/image" Target="../media/image49.png"/><Relationship Id="rId35" Type="http://schemas.openxmlformats.org/officeDocument/2006/relationships/tags" Target="../tags/tag27.xml"/><Relationship Id="rId34" Type="http://schemas.openxmlformats.org/officeDocument/2006/relationships/image" Target="../media/image48.png"/><Relationship Id="rId33" Type="http://schemas.openxmlformats.org/officeDocument/2006/relationships/tags" Target="../tags/tag26.xml"/><Relationship Id="rId32" Type="http://schemas.openxmlformats.org/officeDocument/2006/relationships/image" Target="../media/image47.png"/><Relationship Id="rId31" Type="http://schemas.openxmlformats.org/officeDocument/2006/relationships/tags" Target="../tags/tag25.xml"/><Relationship Id="rId30" Type="http://schemas.openxmlformats.org/officeDocument/2006/relationships/image" Target="../media/image46.png"/><Relationship Id="rId3" Type="http://schemas.openxmlformats.org/officeDocument/2006/relationships/tags" Target="../tags/tag11.xml"/><Relationship Id="rId29" Type="http://schemas.openxmlformats.org/officeDocument/2006/relationships/tags" Target="../tags/tag24.xml"/><Relationship Id="rId28" Type="http://schemas.openxmlformats.org/officeDocument/2006/relationships/image" Target="../media/image45.png"/><Relationship Id="rId27" Type="http://schemas.openxmlformats.org/officeDocument/2006/relationships/tags" Target="../tags/tag23.xml"/><Relationship Id="rId26" Type="http://schemas.openxmlformats.org/officeDocument/2006/relationships/image" Target="../media/image44.png"/><Relationship Id="rId25" Type="http://schemas.openxmlformats.org/officeDocument/2006/relationships/tags" Target="../tags/tag22.xml"/><Relationship Id="rId24" Type="http://schemas.openxmlformats.org/officeDocument/2006/relationships/image" Target="../media/image43.png"/><Relationship Id="rId23" Type="http://schemas.openxmlformats.org/officeDocument/2006/relationships/tags" Target="../tags/tag21.xml"/><Relationship Id="rId22" Type="http://schemas.openxmlformats.org/officeDocument/2006/relationships/image" Target="../media/image42.png"/><Relationship Id="rId21" Type="http://schemas.openxmlformats.org/officeDocument/2006/relationships/tags" Target="../tags/tag20.xml"/><Relationship Id="rId20" Type="http://schemas.openxmlformats.org/officeDocument/2006/relationships/image" Target="../media/image41.png"/><Relationship Id="rId2" Type="http://schemas.openxmlformats.org/officeDocument/2006/relationships/image" Target="../media/image32.png"/><Relationship Id="rId19" Type="http://schemas.openxmlformats.org/officeDocument/2006/relationships/tags" Target="../tags/tag19.xml"/><Relationship Id="rId18" Type="http://schemas.openxmlformats.org/officeDocument/2006/relationships/image" Target="../media/image40.png"/><Relationship Id="rId17" Type="http://schemas.openxmlformats.org/officeDocument/2006/relationships/tags" Target="../tags/tag18.xml"/><Relationship Id="rId16" Type="http://schemas.openxmlformats.org/officeDocument/2006/relationships/image" Target="../media/image39.png"/><Relationship Id="rId15" Type="http://schemas.openxmlformats.org/officeDocument/2006/relationships/tags" Target="../tags/tag17.xml"/><Relationship Id="rId14" Type="http://schemas.openxmlformats.org/officeDocument/2006/relationships/image" Target="../media/image38.png"/><Relationship Id="rId13" Type="http://schemas.openxmlformats.org/officeDocument/2006/relationships/tags" Target="../tags/tag16.xml"/><Relationship Id="rId12" Type="http://schemas.openxmlformats.org/officeDocument/2006/relationships/image" Target="../media/image37.png"/><Relationship Id="rId11" Type="http://schemas.openxmlformats.org/officeDocument/2006/relationships/tags" Target="../tags/tag15.xml"/><Relationship Id="rId10" Type="http://schemas.openxmlformats.org/officeDocument/2006/relationships/image" Target="../media/image36.png"/><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tags" Target="../tags/tag2.xml"/><Relationship Id="rId8" Type="http://schemas.openxmlformats.org/officeDocument/2006/relationships/image" Target="../media/image10.png"/><Relationship Id="rId7" Type="http://schemas.openxmlformats.org/officeDocument/2006/relationships/tags" Target="../tags/tag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6" Type="http://schemas.openxmlformats.org/officeDocument/2006/relationships/notesSlide" Target="../notesSlides/notesSlide9.xml"/><Relationship Id="rId15" Type="http://schemas.openxmlformats.org/officeDocument/2006/relationships/slideLayout" Target="../slideLayouts/slideLayout2.xml"/><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tags" Target="../tags/tag3.xml"/><Relationship Id="rId10" Type="http://schemas.openxmlformats.org/officeDocument/2006/relationships/image" Target="../media/image11.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13" name="Text Box 12"/>
          <p:cNvSpPr txBox="1"/>
          <p:nvPr/>
        </p:nvSpPr>
        <p:spPr>
          <a:xfrm>
            <a:off x="199390" y="1971675"/>
            <a:ext cx="12118340" cy="460375"/>
          </a:xfrm>
          <a:prstGeom prst="rect">
            <a:avLst/>
          </a:prstGeom>
        </p:spPr>
        <p:txBody>
          <a:bodyPr wrap="square">
            <a:spAutoFit/>
          </a:bodyPr>
          <a:p>
            <a:r>
              <a:rPr lang="en-US" altLang="zh-CN" sz="2400" b="1">
                <a:solidFill>
                  <a:srgbClr val="000000"/>
                </a:solidFill>
                <a:latin typeface="+mj-lt"/>
                <a:ea typeface="NimbusRomNo9L"/>
                <a:cs typeface="+mj-lt"/>
              </a:rPr>
              <a:t>Enhancing Spectrum Sensing For 5G and LTE With Improved U-Net Architecture </a:t>
            </a:r>
            <a:endParaRPr lang="en-US" altLang="zh-CN" sz="2400" b="1">
              <a:solidFill>
                <a:srgbClr val="000000"/>
              </a:solidFill>
              <a:latin typeface="+mj-lt"/>
              <a:ea typeface="NimbusRomNo9L"/>
              <a:cs typeface="+mj-lt"/>
            </a:endParaRPr>
          </a:p>
        </p:txBody>
      </p:sp>
      <p:sp>
        <p:nvSpPr>
          <p:cNvPr id="14" name="Text Box 13"/>
          <p:cNvSpPr txBox="1"/>
          <p:nvPr/>
        </p:nvSpPr>
        <p:spPr>
          <a:xfrm>
            <a:off x="1149985" y="2844800"/>
            <a:ext cx="10107295" cy="1168400"/>
          </a:xfrm>
          <a:prstGeom prst="rect">
            <a:avLst/>
          </a:prstGeom>
        </p:spPr>
        <p:txBody>
          <a:bodyPr wrap="square">
            <a:spAutoFit/>
          </a:bodyPr>
          <a:p>
            <a:pPr algn="ctr"/>
            <a:r>
              <a:rPr lang="en-US" altLang="zh-CN">
                <a:solidFill>
                  <a:srgbClr val="000000"/>
                </a:solidFill>
                <a:latin typeface="Arial" panose="020B0604020202020204" pitchFamily="34" charset="0"/>
                <a:ea typeface="NimbusRomNo9L"/>
                <a:cs typeface="Arial" panose="020B0604020202020204" pitchFamily="34" charset="0"/>
              </a:rPr>
              <a:t>Mr. Duy-Huan Nguyen</a:t>
            </a: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 Dr. Toan-Van Nguyen</a:t>
            </a:r>
            <a:r>
              <a:rPr lang="en-US" altLang="zh-CN" i="1">
                <a:solidFill>
                  <a:srgbClr val="000000"/>
                </a:solidFill>
                <a:latin typeface="Arial" panose="020B0604020202020204" pitchFamily="34" charset="0"/>
                <a:ea typeface="CMSY8"/>
                <a:cs typeface="Arial" panose="020B0604020202020204" pitchFamily="34" charset="0"/>
              </a:rPr>
              <a:t>†‡</a:t>
            </a:r>
            <a:r>
              <a:rPr lang="en-US" altLang="zh-CN">
                <a:solidFill>
                  <a:srgbClr val="000000"/>
                </a:solidFill>
                <a:latin typeface="Arial" panose="020B0604020202020204" pitchFamily="34" charset="0"/>
                <a:ea typeface="NimbusRomNo9L"/>
                <a:cs typeface="Arial" panose="020B0604020202020204" pitchFamily="34" charset="0"/>
              </a:rPr>
              <a:t>, Dr. Thien Huynh-The</a:t>
            </a:r>
            <a:r>
              <a:rPr lang="en-US" altLang="zh-CN" i="1">
                <a:solidFill>
                  <a:srgbClr val="000000"/>
                </a:solidFill>
                <a:latin typeface="Arial" panose="020B0604020202020204" pitchFamily="34" charset="0"/>
                <a:ea typeface="CMSY8"/>
                <a:cs typeface="Arial" panose="020B0604020202020204" pitchFamily="34" charset="0"/>
              </a:rPr>
              <a:t>∗ </a:t>
            </a:r>
            <a:endParaRPr lang="en-US" altLang="zh-CN" i="1">
              <a:solidFill>
                <a:srgbClr val="000000"/>
              </a:solidFill>
              <a:latin typeface="Arial" panose="020B0604020202020204" pitchFamily="34" charset="0"/>
              <a:ea typeface="CMSY8"/>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Department of Computer and Communications Engineering, HCMC University of Technology and Education,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School of Computer Science and Engineering, International University, Ho Chi Minh City,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Vietnam National University, Ho Chi Minh City,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a:solidFill>
                  <a:srgbClr val="000000"/>
                </a:solidFill>
                <a:latin typeface="Arial" panose="020B0604020202020204" pitchFamily="34" charset="0"/>
                <a:ea typeface="NimbusRomNo9L"/>
                <a:cs typeface="Arial" panose="020B0604020202020204" pitchFamily="34" charset="0"/>
              </a:rPr>
              <a:t>Email: huan2931@gmail.com, vannguyentoan@gmail.com, thienht@hcmute.edu.vn </a:t>
            </a:r>
            <a:endParaRPr lang="en-US" altLang="zh-CN">
              <a:solidFill>
                <a:srgbClr val="000000"/>
              </a:solidFill>
              <a:latin typeface="Arial" panose="020B0604020202020204" pitchFamily="34" charset="0"/>
              <a:ea typeface="NimbusRomNo9L"/>
              <a:cs typeface="Arial" panose="020B0604020202020204" pitchFamily="34" charset="0"/>
            </a:endParaRPr>
          </a:p>
        </p:txBody>
      </p:sp>
      <p:sp>
        <p:nvSpPr>
          <p:cNvPr id="15" name="Text Box 14"/>
          <p:cNvSpPr txBox="1"/>
          <p:nvPr/>
        </p:nvSpPr>
        <p:spPr>
          <a:xfrm>
            <a:off x="6029325" y="4491355"/>
            <a:ext cx="6162040" cy="1189355"/>
          </a:xfrm>
          <a:prstGeom prst="rect">
            <a:avLst/>
          </a:prstGeom>
          <a:noFill/>
        </p:spPr>
        <p:txBody>
          <a:bodyPr wrap="square" rtlCol="0">
            <a:spAutoFit/>
          </a:bodyPr>
          <a:p>
            <a:pPr>
              <a:lnSpc>
                <a:spcPct val="110000"/>
              </a:lnSpc>
            </a:pPr>
            <a:r>
              <a:rPr lang="en-US" b="1"/>
              <a:t>Presentation:</a:t>
            </a:r>
            <a:r>
              <a:rPr lang="en-US"/>
              <a:t> Mr. Duy-Huan Nguyen</a:t>
            </a:r>
            <a:endParaRPr lang="en-US"/>
          </a:p>
          <a:p>
            <a:r>
              <a:rPr lang="en-US" b="1"/>
              <a:t>Academic Title:</a:t>
            </a:r>
            <a:r>
              <a:rPr lang="en-US"/>
              <a:t> Bachelor of Engineering </a:t>
            </a:r>
            <a:endParaRPr lang="en-US"/>
          </a:p>
          <a:p>
            <a:r>
              <a:rPr lang="en-US" b="1"/>
              <a:t>Major:</a:t>
            </a:r>
            <a:r>
              <a:rPr lang="en-US"/>
              <a:t> Computer Engineering Technology</a:t>
            </a:r>
            <a:endParaRPr lang="en-US"/>
          </a:p>
          <a:p>
            <a:r>
              <a:rPr lang="en-US" b="1"/>
              <a:t>Institute:</a:t>
            </a:r>
            <a:r>
              <a:rPr lang="en-US"/>
              <a:t> Ho Chi Minh City University of Technology and Education</a:t>
            </a:r>
            <a:br>
              <a:rPr lang="en-US"/>
            </a:br>
            <a:r>
              <a:rPr lang="en-US" b="1"/>
              <a:t>Fields of research:</a:t>
            </a:r>
            <a:r>
              <a:rPr lang="en-US"/>
              <a:t> Signal processing, Deep learning</a:t>
            </a:r>
            <a:endParaRPr lang="en-US"/>
          </a:p>
        </p:txBody>
      </p:sp>
      <p:cxnSp>
        <p:nvCxnSpPr>
          <p:cNvPr id="18" name="Straight Connector 17"/>
          <p:cNvCxnSpPr/>
          <p:nvPr/>
        </p:nvCxnSpPr>
        <p:spPr>
          <a:xfrm>
            <a:off x="6029325" y="4425950"/>
            <a:ext cx="616267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9" name="Text Box 18"/>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2" name="Text Box 1"/>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cxnSp>
        <p:nvCxnSpPr>
          <p:cNvPr id="6" name="Straight Connector 5"/>
          <p:cNvCxnSpPr/>
          <p:nvPr/>
        </p:nvCxnSpPr>
        <p:spPr>
          <a:xfrm>
            <a:off x="19685" y="6356350"/>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3. Methology</a:t>
            </a:r>
            <a:endParaRPr lang="en-US" sz="1600"/>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4"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5"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6"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19" name="Text Box 18"/>
          <p:cNvSpPr txBox="1"/>
          <p:nvPr/>
        </p:nvSpPr>
        <p:spPr>
          <a:xfrm>
            <a:off x="19685" y="575754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cxnSp>
        <p:nvCxnSpPr>
          <p:cNvPr id="20" name="Straight Arrow Connector 19"/>
          <p:cNvCxnSpPr/>
          <p:nvPr/>
        </p:nvCxnSpPr>
        <p:spPr>
          <a:xfrm>
            <a:off x="10529570" y="3819525"/>
            <a:ext cx="0" cy="4095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6158865" y="3724275"/>
            <a:ext cx="2777490" cy="737235"/>
          </a:xfrm>
          <a:prstGeom prst="rect">
            <a:avLst/>
          </a:prstGeom>
          <a:noFill/>
        </p:spPr>
        <p:txBody>
          <a:bodyPr wrap="square" rtlCol="0">
            <a:spAutoFit/>
          </a:bodyPr>
          <a:p>
            <a:r>
              <a:rPr lang="en-US">
                <a:solidFill>
                  <a:srgbClr val="FF0000"/>
                </a:solidFill>
              </a:rPr>
              <a:t>The gap energy between real signal and noise called </a:t>
            </a:r>
            <a:r>
              <a:rPr lang="en-US" b="1">
                <a:solidFill>
                  <a:srgbClr val="FF0000"/>
                </a:solidFill>
              </a:rPr>
              <a:t>SNR</a:t>
            </a:r>
            <a:r>
              <a:rPr lang="en-US">
                <a:solidFill>
                  <a:srgbClr val="FF0000"/>
                </a:solidFill>
              </a:rPr>
              <a:t> (dB)</a:t>
            </a:r>
            <a:endParaRPr lang="en-US">
              <a:solidFill>
                <a:srgbClr val="FF0000"/>
              </a:solidFill>
            </a:endParaRPr>
          </a:p>
        </p:txBody>
      </p:sp>
      <p:cxnSp>
        <p:nvCxnSpPr>
          <p:cNvPr id="30" name="Straight Arrow Connector 29"/>
          <p:cNvCxnSpPr/>
          <p:nvPr/>
        </p:nvCxnSpPr>
        <p:spPr>
          <a:xfrm flipV="1">
            <a:off x="8936355" y="3985260"/>
            <a:ext cx="1536065" cy="3810"/>
          </a:xfrm>
          <a:prstGeom prst="straightConnector1">
            <a:avLst/>
          </a:prstGeom>
          <a:ln w="12700"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cxnSp>
        <p:nvCxnSpPr>
          <p:cNvPr id="32" name="Straight Arrow Connector 31"/>
          <p:cNvCxnSpPr/>
          <p:nvPr/>
        </p:nvCxnSpPr>
        <p:spPr>
          <a:xfrm>
            <a:off x="10905490" y="1226185"/>
            <a:ext cx="0" cy="8032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33" name="Text Box 32"/>
          <p:cNvSpPr txBox="1"/>
          <p:nvPr/>
        </p:nvSpPr>
        <p:spPr>
          <a:xfrm>
            <a:off x="11111865" y="1446530"/>
            <a:ext cx="718820" cy="306705"/>
          </a:xfrm>
          <a:prstGeom prst="rect">
            <a:avLst/>
          </a:prstGeom>
          <a:noFill/>
        </p:spPr>
        <p:txBody>
          <a:bodyPr wrap="square" rtlCol="0">
            <a:spAutoFit/>
          </a:bodyPr>
          <a:p>
            <a:r>
              <a:rPr lang="en-US">
                <a:solidFill>
                  <a:srgbClr val="FF0000"/>
                </a:solidFill>
              </a:rPr>
              <a:t>good</a:t>
            </a:r>
            <a:endParaRPr lang="en-US">
              <a:solidFill>
                <a:srgbClr val="FF0000"/>
              </a:solidFill>
            </a:endParaRPr>
          </a:p>
        </p:txBody>
      </p:sp>
      <p:sp>
        <p:nvSpPr>
          <p:cNvPr id="34" name="Text Box 33"/>
          <p:cNvSpPr txBox="1"/>
          <p:nvPr/>
        </p:nvSpPr>
        <p:spPr>
          <a:xfrm>
            <a:off x="11111865" y="3874770"/>
            <a:ext cx="718820" cy="306705"/>
          </a:xfrm>
          <a:prstGeom prst="rect">
            <a:avLst/>
          </a:prstGeom>
          <a:noFill/>
        </p:spPr>
        <p:txBody>
          <a:bodyPr wrap="square" rtlCol="0">
            <a:spAutoFit/>
          </a:bodyPr>
          <a:p>
            <a:r>
              <a:rPr lang="en-US">
                <a:solidFill>
                  <a:srgbClr val="FF0000"/>
                </a:solidFill>
              </a:rPr>
              <a:t>bad</a:t>
            </a:r>
            <a:endParaRPr lang="en-US">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3. Methology</a:t>
            </a:r>
            <a:endParaRPr lang="en-US" sz="1600"/>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2"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13"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14"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19" name="Text Box 18"/>
          <p:cNvSpPr txBox="1"/>
          <p:nvPr/>
        </p:nvSpPr>
        <p:spPr>
          <a:xfrm>
            <a:off x="19685" y="575754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sp>
        <p:nvSpPr>
          <p:cNvPr id="32" name="Rectangles 31"/>
          <p:cNvSpPr/>
          <p:nvPr/>
        </p:nvSpPr>
        <p:spPr>
          <a:xfrm>
            <a:off x="1080135" y="3597275"/>
            <a:ext cx="5034915" cy="202565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Text Box 19"/>
          <p:cNvSpPr txBox="1"/>
          <p:nvPr/>
        </p:nvSpPr>
        <p:spPr>
          <a:xfrm>
            <a:off x="7046595" y="5004435"/>
            <a:ext cx="4528820" cy="306705"/>
          </a:xfrm>
          <a:prstGeom prst="rect">
            <a:avLst/>
          </a:prstGeom>
          <a:noFill/>
        </p:spPr>
        <p:txBody>
          <a:bodyPr wrap="square" rtlCol="0">
            <a:spAutoFit/>
          </a:bodyPr>
          <a:p>
            <a:r>
              <a:rPr lang="en-US">
                <a:solidFill>
                  <a:srgbClr val="FF0000"/>
                </a:solidFill>
              </a:rPr>
              <a:t>With k channels input, using k (n x n) convolution </a:t>
            </a:r>
            <a:endParaRPr lang="en-US">
              <a:solidFill>
                <a:srgbClr val="FF0000"/>
              </a:solidFill>
            </a:endParaRPr>
          </a:p>
        </p:txBody>
      </p:sp>
      <p:cxnSp>
        <p:nvCxnSpPr>
          <p:cNvPr id="21" name="Straight Arrow Connector 20"/>
          <p:cNvCxnSpPr>
            <a:stCxn id="20" idx="1"/>
          </p:cNvCxnSpPr>
          <p:nvPr/>
        </p:nvCxnSpPr>
        <p:spPr>
          <a:xfrm flipH="1" flipV="1">
            <a:off x="5350510" y="5046345"/>
            <a:ext cx="1696085" cy="111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flipH="1" flipV="1">
            <a:off x="5370195" y="3636645"/>
            <a:ext cx="1657985" cy="15093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a:stCxn id="20" idx="1"/>
          </p:cNvCxnSpPr>
          <p:nvPr/>
        </p:nvCxnSpPr>
        <p:spPr>
          <a:xfrm flipH="1" flipV="1">
            <a:off x="5400040" y="2574290"/>
            <a:ext cx="1646555" cy="25838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Handling convolution with 2 dimension reduces drammatically the trainable parameters</a:t>
            </a:r>
            <a:endParaRPr lang="en-US">
              <a:solidFill>
                <a:srgbClr val="FF0000"/>
              </a:solidFill>
            </a:endParaRPr>
          </a:p>
        </p:txBody>
      </p:sp>
      <p:cxnSp>
        <p:nvCxnSpPr>
          <p:cNvPr id="26" name="Straight Arrow Connector 25"/>
          <p:cNvCxnSpPr>
            <a:stCxn id="25" idx="1"/>
          </p:cNvCxnSpPr>
          <p:nvPr/>
        </p:nvCxnSpPr>
        <p:spPr>
          <a:xfrm flipH="1">
            <a:off x="5646420" y="2052955"/>
            <a:ext cx="1706880" cy="4514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p:nvPr/>
        </p:nvCxnSpPr>
        <p:spPr>
          <a:xfrm flipH="1">
            <a:off x="5619750" y="2051685"/>
            <a:ext cx="1723390" cy="15278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25" idx="1"/>
          </p:cNvCxnSpPr>
          <p:nvPr/>
        </p:nvCxnSpPr>
        <p:spPr>
          <a:xfrm flipH="1">
            <a:off x="5619750" y="2052955"/>
            <a:ext cx="1733550" cy="2877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9" name="Rectangles 18"/>
          <p:cNvSpPr/>
          <p:nvPr/>
        </p:nvSpPr>
        <p:spPr>
          <a:xfrm>
            <a:off x="6368415" y="2694305"/>
            <a:ext cx="2702560" cy="179514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2557780" y="1387475"/>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Using 1 x 1 x k convolution reduce network’s parameters effectively in the latter step.</a:t>
            </a:r>
            <a:endParaRPr lang="en-US">
              <a:solidFill>
                <a:srgbClr val="FF0000"/>
              </a:solidFill>
            </a:endParaRPr>
          </a:p>
        </p:txBody>
      </p:sp>
      <p:cxnSp>
        <p:nvCxnSpPr>
          <p:cNvPr id="23" name="Straight Arrow Connector 22"/>
          <p:cNvCxnSpPr>
            <a:stCxn id="25" idx="2"/>
          </p:cNvCxnSpPr>
          <p:nvPr/>
        </p:nvCxnSpPr>
        <p:spPr>
          <a:xfrm flipH="1">
            <a:off x="8053705" y="2313940"/>
            <a:ext cx="1331595" cy="13011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9" name="Rectangles 18"/>
          <p:cNvSpPr/>
          <p:nvPr/>
        </p:nvSpPr>
        <p:spPr>
          <a:xfrm>
            <a:off x="6368415" y="2694305"/>
            <a:ext cx="2702560" cy="179514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2557780" y="1387475"/>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0" name="Oval 19"/>
          <p:cNvSpPr/>
          <p:nvPr/>
        </p:nvSpPr>
        <p:spPr>
          <a:xfrm>
            <a:off x="8120380" y="3120390"/>
            <a:ext cx="873760" cy="130048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Text Box 20"/>
          <p:cNvSpPr txBox="1"/>
          <p:nvPr/>
        </p:nvSpPr>
        <p:spPr>
          <a:xfrm>
            <a:off x="9371330" y="2168525"/>
            <a:ext cx="1886585" cy="306705"/>
          </a:xfrm>
          <a:prstGeom prst="rect">
            <a:avLst/>
          </a:prstGeom>
          <a:noFill/>
        </p:spPr>
        <p:txBody>
          <a:bodyPr wrap="square" rtlCol="0">
            <a:spAutoFit/>
          </a:bodyPr>
          <a:p>
            <a:r>
              <a:rPr lang="en-US">
                <a:solidFill>
                  <a:srgbClr val="FF0000"/>
                </a:solidFill>
              </a:rPr>
              <a:t>Output feature map</a:t>
            </a:r>
            <a:endParaRPr lang="en-US">
              <a:solidFill>
                <a:srgbClr val="FF0000"/>
              </a:solidFill>
            </a:endParaRPr>
          </a:p>
        </p:txBody>
      </p:sp>
      <p:cxnSp>
        <p:nvCxnSpPr>
          <p:cNvPr id="22" name="Straight Arrow Connector 21"/>
          <p:cNvCxnSpPr>
            <a:stCxn id="21" idx="2"/>
            <a:endCxn id="20" idx="7"/>
          </p:cNvCxnSpPr>
          <p:nvPr/>
        </p:nvCxnSpPr>
        <p:spPr>
          <a:xfrm flipH="1">
            <a:off x="8865870" y="2475230"/>
            <a:ext cx="1449070" cy="8356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8865870" y="4620895"/>
            <a:ext cx="3507740" cy="737235"/>
          </a:xfrm>
          <a:prstGeom prst="rect">
            <a:avLst/>
          </a:prstGeom>
          <a:noFill/>
        </p:spPr>
        <p:txBody>
          <a:bodyPr wrap="square" rtlCol="0">
            <a:spAutoFit/>
          </a:bodyPr>
          <a:p>
            <a:r>
              <a:rPr lang="en-US">
                <a:solidFill>
                  <a:srgbClr val="FF0000"/>
                </a:solidFill>
              </a:rPr>
              <a:t>The output of </a:t>
            </a:r>
            <a:r>
              <a:rPr lang="en-US">
                <a:solidFill>
                  <a:srgbClr val="FF0000"/>
                </a:solidFill>
                <a:sym typeface="+mn-ea"/>
              </a:rPr>
              <a:t>depthwise separable convolution is similar as the output of normal convolution</a:t>
            </a:r>
            <a:r>
              <a:rPr lang="en-US">
                <a:solidFill>
                  <a:srgbClr val="FF0000"/>
                </a:solidFill>
              </a:rPr>
              <a:t>  (n x n x k)</a:t>
            </a:r>
            <a:endParaRPr lang="en-US">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30479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[15]</a:t>
            </a:r>
            <a:r>
              <a:rPr lang="en-US" altLang="zh-CN" sz="1100">
                <a:latin typeface="Arial" panose="020B0604020202020204" pitchFamily="34" charset="0"/>
                <a:ea typeface="NimbusRomNo9L"/>
                <a:cs typeface="Arial" panose="020B0604020202020204" pitchFamily="3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30479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[15]</a:t>
            </a:r>
            <a:r>
              <a:rPr lang="en-US" altLang="zh-CN" sz="1100">
                <a:latin typeface="Arial" panose="020B0604020202020204" pitchFamily="34" charset="0"/>
                <a:ea typeface="NimbusRomNo9L"/>
                <a:cs typeface="Arial" panose="020B0604020202020204" pitchFamily="3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
        <p:nvSpPr>
          <p:cNvPr id="20" name="Rectangles 19"/>
          <p:cNvSpPr/>
          <p:nvPr/>
        </p:nvSpPr>
        <p:spPr>
          <a:xfrm>
            <a:off x="4829175" y="1962785"/>
            <a:ext cx="240030"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329170" y="1956435"/>
            <a:ext cx="1927225"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Text Box 21"/>
          <p:cNvSpPr txBox="1"/>
          <p:nvPr/>
        </p:nvSpPr>
        <p:spPr>
          <a:xfrm>
            <a:off x="4562475" y="1156970"/>
            <a:ext cx="1861820" cy="306705"/>
          </a:xfrm>
          <a:prstGeom prst="rect">
            <a:avLst/>
          </a:prstGeom>
          <a:noFill/>
        </p:spPr>
        <p:txBody>
          <a:bodyPr wrap="square" rtlCol="0">
            <a:spAutoFit/>
          </a:bodyPr>
          <a:p>
            <a:r>
              <a:rPr lang="en-US">
                <a:solidFill>
                  <a:srgbClr val="FF0000"/>
                </a:solidFill>
              </a:rPr>
              <a:t>Residual connection</a:t>
            </a:r>
            <a:endParaRPr lang="en-US">
              <a:solidFill>
                <a:srgbClr val="FF0000"/>
              </a:solidFill>
            </a:endParaRPr>
          </a:p>
        </p:txBody>
      </p:sp>
      <p:cxnSp>
        <p:nvCxnSpPr>
          <p:cNvPr id="23" name="Straight Arrow Connector 22"/>
          <p:cNvCxnSpPr>
            <a:stCxn id="22" idx="2"/>
            <a:endCxn id="20" idx="0"/>
          </p:cNvCxnSpPr>
          <p:nvPr/>
        </p:nvCxnSpPr>
        <p:spPr>
          <a:xfrm flipH="1">
            <a:off x="4949190" y="1463675"/>
            <a:ext cx="544195" cy="4991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stCxn id="22" idx="2"/>
            <a:endCxn id="21" idx="0"/>
          </p:cNvCxnSpPr>
          <p:nvPr/>
        </p:nvCxnSpPr>
        <p:spPr>
          <a:xfrm>
            <a:off x="5493385" y="1463675"/>
            <a:ext cx="2799715" cy="492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8936355" y="1254125"/>
            <a:ext cx="3099435" cy="521970"/>
          </a:xfrm>
          <a:prstGeom prst="rect">
            <a:avLst/>
          </a:prstGeom>
          <a:noFill/>
        </p:spPr>
        <p:txBody>
          <a:bodyPr wrap="square" rtlCol="0">
            <a:spAutoFit/>
          </a:bodyPr>
          <a:p>
            <a:r>
              <a:rPr lang="en-US">
                <a:solidFill>
                  <a:srgbClr val="FF0000"/>
                </a:solidFill>
              </a:rPr>
              <a:t>Using 1 x 1 x k conv to synchronize the number of channels at the output</a:t>
            </a:r>
            <a:endParaRPr lang="en-US">
              <a:solidFill>
                <a:srgbClr val="FF0000"/>
              </a:solidFill>
            </a:endParaRPr>
          </a:p>
        </p:txBody>
      </p:sp>
      <p:cxnSp>
        <p:nvCxnSpPr>
          <p:cNvPr id="26" name="Straight Arrow Connector 25"/>
          <p:cNvCxnSpPr>
            <a:stCxn id="25" idx="2"/>
            <a:endCxn id="8" idx="3"/>
          </p:cNvCxnSpPr>
          <p:nvPr/>
        </p:nvCxnSpPr>
        <p:spPr>
          <a:xfrm flipH="1">
            <a:off x="9071610" y="1776095"/>
            <a:ext cx="1414780" cy="14941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752465"/>
            <a:ext cx="1216025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749300" y="1999615"/>
            <a:ext cx="3803015" cy="2858770"/>
          </a:xfrm>
          <a:prstGeom prst="rect">
            <a:avLst/>
          </a:prstGeom>
          <a:noFill/>
        </p:spPr>
        <p:txBody>
          <a:bodyPr wrap="square" rtlCol="0">
            <a:noAutofit/>
          </a:bodyPr>
          <a:p>
            <a:pPr marL="342900" indent="-342900">
              <a:buFont typeface="+mj-lt"/>
              <a:buAutoNum type="arabicPeriod"/>
            </a:pPr>
            <a:r>
              <a:rPr lang="en-US" sz="2800"/>
              <a:t>Introduction</a:t>
            </a:r>
            <a:endParaRPr lang="en-US" sz="2800"/>
          </a:p>
          <a:p>
            <a:pPr marL="342900" indent="-342900">
              <a:buFont typeface="+mj-lt"/>
              <a:buAutoNum type="arabicPeriod"/>
            </a:pPr>
            <a:r>
              <a:rPr lang="en-US" sz="2800"/>
              <a:t>Contribution </a:t>
            </a:r>
            <a:endParaRPr lang="en-US" sz="2800"/>
          </a:p>
          <a:p>
            <a:pPr marL="342900" indent="-342900">
              <a:buFont typeface="+mj-lt"/>
              <a:buAutoNum type="arabicPeriod"/>
            </a:pPr>
            <a:r>
              <a:rPr lang="en-US" sz="2800"/>
              <a:t>Methology</a:t>
            </a:r>
            <a:endParaRPr lang="en-US" sz="2800"/>
          </a:p>
          <a:p>
            <a:pPr marL="342900" indent="-342900">
              <a:buFont typeface="+mj-lt"/>
              <a:buAutoNum type="arabicPeriod"/>
            </a:pPr>
            <a:r>
              <a:rPr lang="en-US" sz="2800"/>
              <a:t>Proposal model</a:t>
            </a:r>
            <a:endParaRPr lang="en-US" sz="2800"/>
          </a:p>
          <a:p>
            <a:pPr marL="342900" indent="-342900">
              <a:buFont typeface="+mj-lt"/>
              <a:buAutoNum type="arabicPeriod"/>
            </a:pPr>
            <a:r>
              <a:rPr lang="en-US" sz="2800"/>
              <a:t>Evaluation result</a:t>
            </a:r>
            <a:endParaRPr lang="en-US" sz="2800"/>
          </a:p>
          <a:p>
            <a:pPr marL="342900" indent="-342900">
              <a:buFont typeface="+mj-lt"/>
              <a:buAutoNum type="arabicPeriod"/>
            </a:pPr>
            <a:r>
              <a:rPr lang="en-US" sz="2800"/>
              <a:t>Conclusion</a:t>
            </a:r>
            <a:endParaRPr lang="en-US" sz="2800"/>
          </a:p>
          <a:p>
            <a:pPr marL="342900" indent="-342900">
              <a:buFont typeface="+mj-lt"/>
              <a:buAutoNum type="arabicPeriod"/>
            </a:pPr>
            <a:endParaRPr lang="en-US" sz="2800"/>
          </a:p>
        </p:txBody>
      </p:sp>
      <p:sp>
        <p:nvSpPr>
          <p:cNvPr id="5" name="Text Box 4"/>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7" name="Text Box 6"/>
          <p:cNvSpPr txBox="1"/>
          <p:nvPr/>
        </p:nvSpPr>
        <p:spPr>
          <a:xfrm>
            <a:off x="0" y="30480"/>
            <a:ext cx="2447290" cy="337185"/>
          </a:xfrm>
          <a:prstGeom prst="rect">
            <a:avLst/>
          </a:prstGeom>
          <a:noFill/>
        </p:spPr>
        <p:txBody>
          <a:bodyPr wrap="square" rtlCol="0">
            <a:spAutoFit/>
          </a:bodyPr>
          <a:p>
            <a:r>
              <a:rPr lang="en-US" sz="1600"/>
              <a:t>Outline</a:t>
            </a:r>
            <a:endParaRPr lang="en-US" sz="1600"/>
          </a:p>
        </p:txBody>
      </p:sp>
      <p:pic>
        <p:nvPicPr>
          <p:cNvPr id="4" name="Picture 3"/>
          <p:cNvPicPr>
            <a:picLocks noChangeAspect="1"/>
          </p:cNvPicPr>
          <p:nvPr/>
        </p:nvPicPr>
        <p:blipFill>
          <a:blip r:embed="rId1"/>
          <a:stretch>
            <a:fillRect/>
          </a:stretch>
        </p:blipFill>
        <p:spPr>
          <a:xfrm>
            <a:off x="5225415" y="1574800"/>
            <a:ext cx="6309995" cy="3605530"/>
          </a:xfrm>
          <a:prstGeom prst="rect">
            <a:avLst/>
          </a:prstGeom>
          <a:effectLst>
            <a:softEdge rad="127000"/>
          </a:effectLst>
        </p:spPr>
      </p:pic>
      <p:cxnSp>
        <p:nvCxnSpPr>
          <p:cNvPr id="6" name="Straight Connector 5"/>
          <p:cNvCxnSpPr/>
          <p:nvPr/>
        </p:nvCxnSpPr>
        <p:spPr>
          <a:xfrm>
            <a:off x="19685" y="6356350"/>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752465"/>
            <a:ext cx="1216025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
        <p:nvSpPr>
          <p:cNvPr id="8" name="Rectangles 7"/>
          <p:cNvSpPr/>
          <p:nvPr/>
        </p:nvSpPr>
        <p:spPr>
          <a:xfrm>
            <a:off x="5861685" y="1624965"/>
            <a:ext cx="1002030" cy="39979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Text Box 12"/>
          <p:cNvSpPr txBox="1"/>
          <p:nvPr/>
        </p:nvSpPr>
        <p:spPr>
          <a:xfrm>
            <a:off x="2340610" y="1188720"/>
            <a:ext cx="5382895" cy="521970"/>
          </a:xfrm>
          <a:prstGeom prst="rect">
            <a:avLst/>
          </a:prstGeom>
          <a:noFill/>
        </p:spPr>
        <p:txBody>
          <a:bodyPr wrap="square" rtlCol="0">
            <a:spAutoFit/>
          </a:bodyPr>
          <a:p>
            <a:r>
              <a:rPr lang="en-US">
                <a:solidFill>
                  <a:srgbClr val="FF0000"/>
                </a:solidFill>
                <a:sym typeface="+mn-ea"/>
              </a:rPr>
              <a:t>Dilate convolution with different rates, it extracts feature maps with many parallel dilation convolution</a:t>
            </a:r>
            <a:endParaRPr lang="en-US">
              <a:solidFill>
                <a:srgbClr val="FF0000"/>
              </a:solidFill>
              <a:sym typeface="+mn-ea"/>
            </a:endParaRPr>
          </a:p>
        </p:txBody>
      </p:sp>
      <p:cxnSp>
        <p:nvCxnSpPr>
          <p:cNvPr id="14" name="Straight Arrow Connector 13"/>
          <p:cNvCxnSpPr/>
          <p:nvPr/>
        </p:nvCxnSpPr>
        <p:spPr>
          <a:xfrm>
            <a:off x="3931285" y="1719580"/>
            <a:ext cx="1870710" cy="781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9" name="Text Box 1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20" name="Text Box 1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Rectangles 15"/>
          <p:cNvSpPr/>
          <p:nvPr/>
        </p:nvSpPr>
        <p:spPr>
          <a:xfrm>
            <a:off x="5788660" y="862330"/>
            <a:ext cx="675005" cy="65722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788660" y="19818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5788660" y="307657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5788660" y="417131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788660" y="541718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6741160" y="2248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6741160" y="3582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6741160" y="4915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4" name="Rectangles 23"/>
          <p:cNvSpPr/>
          <p:nvPr/>
        </p:nvSpPr>
        <p:spPr>
          <a:xfrm>
            <a:off x="6741160" y="915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9075420" y="2537460"/>
            <a:ext cx="3116580" cy="1168400"/>
          </a:xfrm>
          <a:prstGeom prst="rect">
            <a:avLst/>
          </a:prstGeom>
          <a:noFill/>
        </p:spPr>
        <p:txBody>
          <a:bodyPr wrap="square" rtlCol="0">
            <a:spAutoFit/>
          </a:bodyPr>
          <a:p>
            <a:pPr algn="ctr"/>
            <a:r>
              <a:rPr lang="en-US">
                <a:solidFill>
                  <a:srgbClr val="FF0000"/>
                </a:solidFill>
              </a:rPr>
              <a:t>All convolutions are replace by depth-wise sparable convolution. It contributes to reudce drammatically the number of paramers in our network </a:t>
            </a:r>
            <a:endParaRPr lang="en-US">
              <a:solidFill>
                <a:srgbClr val="FF0000"/>
              </a:solidFill>
            </a:endParaRPr>
          </a:p>
        </p:txBody>
      </p:sp>
      <p:pic>
        <p:nvPicPr>
          <p:cNvPr id="26" name="2384804F-3998-4D57-9195-F3826E402611-7"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535" y="4214495"/>
            <a:ext cx="3018155" cy="201295"/>
          </a:xfrm>
          <a:prstGeom prst="rect">
            <a:avLst/>
          </a:prstGeom>
        </p:spPr>
      </p:pic>
      <p:sp>
        <p:nvSpPr>
          <p:cNvPr id="27" name="Rectangles 26"/>
          <p:cNvSpPr/>
          <p:nvPr/>
        </p:nvSpPr>
        <p:spPr>
          <a:xfrm>
            <a:off x="8936355" y="4148455"/>
            <a:ext cx="3136265" cy="3314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8" name="Straight Arrow Connector 27"/>
          <p:cNvCxnSpPr>
            <a:stCxn id="22" idx="3"/>
            <a:endCxn id="27" idx="1"/>
          </p:cNvCxnSpPr>
          <p:nvPr/>
        </p:nvCxnSpPr>
        <p:spPr>
          <a:xfrm>
            <a:off x="7416165" y="3898265"/>
            <a:ext cx="1520190" cy="4159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0" name="Text Box 2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8" name="Rectangles 17"/>
          <p:cNvSpPr/>
          <p:nvPr/>
        </p:nvSpPr>
        <p:spPr>
          <a:xfrm>
            <a:off x="5619115" y="7480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7" name="Text Box 26"/>
          <p:cNvSpPr txBox="1"/>
          <p:nvPr/>
        </p:nvSpPr>
        <p:spPr>
          <a:xfrm>
            <a:off x="8085455" y="2337435"/>
            <a:ext cx="3564890" cy="953135"/>
          </a:xfrm>
          <a:prstGeom prst="rect">
            <a:avLst/>
          </a:prstGeom>
          <a:noFill/>
        </p:spPr>
        <p:txBody>
          <a:bodyPr wrap="square" rtlCol="0">
            <a:spAutoFit/>
          </a:bodyPr>
          <a:p>
            <a:pPr algn="ctr"/>
            <a:r>
              <a:rPr lang="en-US">
                <a:solidFill>
                  <a:srgbClr val="FF0000"/>
                </a:solidFill>
              </a:rPr>
              <a:t>Recurrent residual convolution are used for pruning our network that determinate by dataset. It contribute to ignore unimportant features  </a:t>
            </a:r>
            <a:endParaRPr lang="en-US">
              <a:solidFill>
                <a:srgbClr val="FF0000"/>
              </a:solidFill>
            </a:endParaRPr>
          </a:p>
        </p:txBody>
      </p:sp>
      <p:pic>
        <p:nvPicPr>
          <p:cNvPr id="16" name="2384804F-3998-4D57-9195-F3826E402611-11"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1380" y="4030345"/>
            <a:ext cx="3288393" cy="261530"/>
          </a:xfrm>
          <a:prstGeom prst="rect">
            <a:avLst/>
          </a:prstGeom>
        </p:spPr>
      </p:pic>
      <p:sp>
        <p:nvSpPr>
          <p:cNvPr id="17" name="Rectangles 16"/>
          <p:cNvSpPr/>
          <p:nvPr/>
        </p:nvSpPr>
        <p:spPr>
          <a:xfrm>
            <a:off x="5619750" y="187261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8" name="Rectangles 27"/>
          <p:cNvSpPr/>
          <p:nvPr/>
        </p:nvSpPr>
        <p:spPr>
          <a:xfrm>
            <a:off x="5619750" y="299720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9" name="Rectangles 28"/>
          <p:cNvSpPr/>
          <p:nvPr/>
        </p:nvSpPr>
        <p:spPr>
          <a:xfrm>
            <a:off x="5619750" y="412178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Rectangles 29"/>
          <p:cNvSpPr/>
          <p:nvPr/>
        </p:nvSpPr>
        <p:spPr>
          <a:xfrm>
            <a:off x="5619115" y="523875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1" name="Rectangles 30"/>
          <p:cNvSpPr/>
          <p:nvPr/>
        </p:nvSpPr>
        <p:spPr>
          <a:xfrm>
            <a:off x="7336155" y="45707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2" name="Rectangles 31"/>
          <p:cNvSpPr/>
          <p:nvPr/>
        </p:nvSpPr>
        <p:spPr>
          <a:xfrm>
            <a:off x="7336155" y="329057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3" name="Rectangles 32"/>
          <p:cNvSpPr/>
          <p:nvPr/>
        </p:nvSpPr>
        <p:spPr>
          <a:xfrm>
            <a:off x="7336155" y="188341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4" name="Rectangles 33"/>
          <p:cNvSpPr/>
          <p:nvPr/>
        </p:nvSpPr>
        <p:spPr>
          <a:xfrm>
            <a:off x="7336155" y="6083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5" name="Rectangles 34"/>
          <p:cNvSpPr/>
          <p:nvPr/>
        </p:nvSpPr>
        <p:spPr>
          <a:xfrm>
            <a:off x="8413115" y="3994785"/>
            <a:ext cx="3512820" cy="3683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6" name="Straight Arrow Connector 35"/>
          <p:cNvCxnSpPr>
            <a:stCxn id="31" idx="0"/>
            <a:endCxn id="35" idx="1"/>
          </p:cNvCxnSpPr>
          <p:nvPr/>
        </p:nvCxnSpPr>
        <p:spPr>
          <a:xfrm flipV="1">
            <a:off x="7524750" y="4178935"/>
            <a:ext cx="888365" cy="3917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8" name="Text Box 3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Rectangles 15"/>
          <p:cNvSpPr/>
          <p:nvPr/>
        </p:nvSpPr>
        <p:spPr>
          <a:xfrm>
            <a:off x="6243320" y="1425575"/>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243320" y="25019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6193155" y="36576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9" name="Picture 18"/>
          <p:cNvPicPr/>
          <p:nvPr/>
        </p:nvPicPr>
        <p:blipFill>
          <a:blip r:embed="rId3"/>
        </p:blipFill>
        <p:spPr>
          <a:xfrm>
            <a:off x="8378190" y="593090"/>
            <a:ext cx="3401695" cy="1723390"/>
          </a:xfrm>
          <a:prstGeom prst="rect">
            <a:avLst/>
          </a:prstGeom>
        </p:spPr>
      </p:pic>
      <p:sp>
        <p:nvSpPr>
          <p:cNvPr id="21" name="Rectangles 20"/>
          <p:cNvSpPr/>
          <p:nvPr/>
        </p:nvSpPr>
        <p:spPr>
          <a:xfrm>
            <a:off x="8378190" y="593090"/>
            <a:ext cx="3593465" cy="17849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3" name="Straight Arrow Connector 22"/>
          <p:cNvCxnSpPr>
            <a:stCxn id="16" idx="3"/>
          </p:cNvCxnSpPr>
          <p:nvPr/>
        </p:nvCxnSpPr>
        <p:spPr>
          <a:xfrm>
            <a:off x="6871970" y="1592580"/>
            <a:ext cx="150812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145145" y="2434590"/>
            <a:ext cx="3931285" cy="1814830"/>
          </a:xfrm>
          <a:prstGeom prst="rect">
            <a:avLst/>
          </a:prstGeom>
          <a:noFill/>
        </p:spPr>
        <p:txBody>
          <a:bodyPr wrap="square" rtlCol="0">
            <a:spAutoFit/>
          </a:bodyPr>
          <a:p>
            <a:pPr algn="ctr"/>
            <a:r>
              <a:rPr lang="en-US">
                <a:solidFill>
                  <a:srgbClr val="FF0000"/>
                </a:solidFill>
              </a:rPr>
              <a:t>Atrous </a:t>
            </a:r>
            <a:r>
              <a:rPr lang="en-US">
                <a:solidFill>
                  <a:srgbClr val="FF0000"/>
                </a:solidFill>
                <a:sym typeface="+mn-ea"/>
              </a:rPr>
              <a:t>spatial </a:t>
            </a:r>
            <a:r>
              <a:rPr lang="en-US">
                <a:solidFill>
                  <a:srgbClr val="FF0000"/>
                </a:solidFill>
              </a:rPr>
              <a:t> pyramid pooling modules are injected into skip connection wires to feature in multiple receptive feild sizes. It help our network retain general information of input image during encoder process and pass it to decoder process directly. As a result, the general importance information is remained correctly</a:t>
            </a:r>
            <a:endParaRPr lang="en-US">
              <a:solidFill>
                <a:srgbClr val="FF0000"/>
              </a:solidFill>
            </a:endParaRPr>
          </a:p>
        </p:txBody>
      </p:sp>
      <p:pic>
        <p:nvPicPr>
          <p:cNvPr id="26" name="2384804F-3998-4D57-9195-F3826E402611-8" descr="C:/Users/VST-Student/AppData/Local/Temp/wpp.vHkyrp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5685" y="4368165"/>
            <a:ext cx="3481161" cy="260804"/>
          </a:xfrm>
          <a:prstGeom prst="rect">
            <a:avLst/>
          </a:prstGeom>
        </p:spPr>
      </p:pic>
      <p:pic>
        <p:nvPicPr>
          <p:cNvPr id="27" name="2384804F-3998-4D57-9195-F3826E402611-9" descr="C:/Users/VST-Student/AppData/Local/Temp/wpp.uyRLRXwp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375" y="4658360"/>
            <a:ext cx="2154287" cy="260985"/>
          </a:xfrm>
          <a:prstGeom prst="rect">
            <a:avLst/>
          </a:prstGeom>
        </p:spPr>
      </p:pic>
      <p:pic>
        <p:nvPicPr>
          <p:cNvPr id="28" name="2384804F-3998-4D57-9195-F3826E402611-10" descr="wpp"/>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470" y="4948555"/>
            <a:ext cx="2188482" cy="263188"/>
          </a:xfrm>
          <a:prstGeom prst="rect">
            <a:avLst/>
          </a:prstGeom>
        </p:spPr>
      </p:pic>
      <p:sp>
        <p:nvSpPr>
          <p:cNvPr id="29" name="Rectangles 28"/>
          <p:cNvSpPr/>
          <p:nvPr/>
        </p:nvSpPr>
        <p:spPr>
          <a:xfrm>
            <a:off x="8610600" y="4220210"/>
            <a:ext cx="3581400" cy="107886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0" name="Straight Arrow Connector 29"/>
          <p:cNvCxnSpPr>
            <a:stCxn id="18" idx="3"/>
            <a:endCxn id="29" idx="1"/>
          </p:cNvCxnSpPr>
          <p:nvPr/>
        </p:nvCxnSpPr>
        <p:spPr>
          <a:xfrm>
            <a:off x="6821805" y="3824605"/>
            <a:ext cx="1788795" cy="9353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2" name="Text Box 31"/>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Text Box 15"/>
          <p:cNvSpPr txBox="1"/>
          <p:nvPr/>
        </p:nvSpPr>
        <p:spPr>
          <a:xfrm>
            <a:off x="8049895" y="2465705"/>
            <a:ext cx="3865245" cy="1168400"/>
          </a:xfrm>
          <a:prstGeom prst="rect">
            <a:avLst/>
          </a:prstGeom>
          <a:noFill/>
        </p:spPr>
        <p:txBody>
          <a:bodyPr wrap="square" rtlCol="0">
            <a:spAutoFit/>
          </a:bodyPr>
          <a:p>
            <a:r>
              <a:rPr lang="en-US">
                <a:solidFill>
                  <a:srgbClr val="FF0000"/>
                </a:solidFill>
              </a:rPr>
              <a:t>After improvement, we successfully reduce the number of parameter for SpecSenseNet. the model's efficiency, generalizability, and ease of deployment are enhanced, leveraging state-of-the-art approaches</a:t>
            </a:r>
            <a:endParaRPr lang="en-US">
              <a:solidFill>
                <a:srgbClr val="FF0000"/>
              </a:solidFill>
            </a:endParaRPr>
          </a:p>
        </p:txBody>
      </p:sp>
      <p:sp>
        <p:nvSpPr>
          <p:cNvPr id="17" name="Text Box 1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18" name="Text Box 1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19" name="Rectangles 18"/>
          <p:cNvSpPr/>
          <p:nvPr/>
        </p:nvSpPr>
        <p:spPr>
          <a:xfrm>
            <a:off x="2152015" y="5942330"/>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8773160" y="5941695"/>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1" name="Straight Arrow Connector 20"/>
          <p:cNvCxnSpPr>
            <a:stCxn id="19" idx="3"/>
            <a:endCxn id="20" idx="1"/>
          </p:cNvCxnSpPr>
          <p:nvPr/>
        </p:nvCxnSpPr>
        <p:spPr>
          <a:xfrm flipV="1">
            <a:off x="3775075" y="6065520"/>
            <a:ext cx="4998085" cy="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932555" y="5553075"/>
            <a:ext cx="1994535" cy="306705"/>
          </a:xfrm>
          <a:prstGeom prst="rect">
            <a:avLst/>
          </a:prstGeom>
          <a:noFill/>
        </p:spPr>
        <p:txBody>
          <a:bodyPr wrap="square" rtlCol="0">
            <a:spAutoFit/>
          </a:bodyPr>
          <a:p>
            <a:r>
              <a:rPr lang="en-US">
                <a:solidFill>
                  <a:srgbClr val="FF0000"/>
                </a:solidFill>
              </a:rPr>
              <a:t>Reducing by 23.5M</a:t>
            </a:r>
            <a:endParaRPr lang="en-US">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pic>
        <p:nvPicPr>
          <p:cNvPr id="5" name="Picture 4"/>
          <p:cNvPicPr>
            <a:picLocks noChangeAspect="1"/>
          </p:cNvPicPr>
          <p:nvPr>
            <p:custDataLst>
              <p:tags r:id="rId1"/>
            </p:custDataLst>
          </p:nvPr>
        </p:nvPicPr>
        <p:blipFill>
          <a:blip r:embed="rId2"/>
          <a:stretch>
            <a:fillRect/>
          </a:stretch>
        </p:blipFill>
        <p:spPr>
          <a:xfrm>
            <a:off x="2973705" y="470535"/>
            <a:ext cx="975360" cy="97536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4265930" y="470535"/>
            <a:ext cx="975360" cy="975360"/>
          </a:xfrm>
          <a:prstGeom prst="rect">
            <a:avLst/>
          </a:prstGeom>
        </p:spPr>
      </p:pic>
      <p:pic>
        <p:nvPicPr>
          <p:cNvPr id="8" name="Picture 7"/>
          <p:cNvPicPr>
            <a:picLocks noChangeAspect="1"/>
          </p:cNvPicPr>
          <p:nvPr>
            <p:custDataLst>
              <p:tags r:id="rId5"/>
            </p:custDataLst>
          </p:nvPr>
        </p:nvPicPr>
        <p:blipFill>
          <a:blip r:embed="rId6"/>
          <a:stretch>
            <a:fillRect/>
          </a:stretch>
        </p:blipFill>
        <p:spPr>
          <a:xfrm>
            <a:off x="5629910" y="470535"/>
            <a:ext cx="975360" cy="975360"/>
          </a:xfrm>
          <a:prstGeom prst="rect">
            <a:avLst/>
          </a:prstGeom>
        </p:spPr>
      </p:pic>
      <p:pic>
        <p:nvPicPr>
          <p:cNvPr id="11" name="Picture 10"/>
          <p:cNvPicPr>
            <a:picLocks noChangeAspect="1"/>
          </p:cNvPicPr>
          <p:nvPr>
            <p:custDataLst>
              <p:tags r:id="rId7"/>
            </p:custDataLst>
          </p:nvPr>
        </p:nvPicPr>
        <p:blipFill>
          <a:blip r:embed="rId8"/>
          <a:stretch>
            <a:fillRect/>
          </a:stretch>
        </p:blipFill>
        <p:spPr>
          <a:xfrm>
            <a:off x="6993890" y="470535"/>
            <a:ext cx="975360" cy="975360"/>
          </a:xfrm>
          <a:prstGeom prst="rect">
            <a:avLst/>
          </a:prstGeom>
        </p:spPr>
      </p:pic>
      <p:pic>
        <p:nvPicPr>
          <p:cNvPr id="13" name="Picture 12"/>
          <p:cNvPicPr>
            <a:picLocks noChangeAspect="1"/>
          </p:cNvPicPr>
          <p:nvPr>
            <p:custDataLst>
              <p:tags r:id="rId9"/>
            </p:custDataLst>
          </p:nvPr>
        </p:nvPicPr>
        <p:blipFill>
          <a:blip r:embed="rId10"/>
          <a:stretch>
            <a:fillRect/>
          </a:stretch>
        </p:blipFill>
        <p:spPr>
          <a:xfrm>
            <a:off x="8357870" y="470535"/>
            <a:ext cx="975360" cy="975360"/>
          </a:xfrm>
          <a:prstGeom prst="rect">
            <a:avLst/>
          </a:prstGeom>
        </p:spPr>
      </p:pic>
      <p:pic>
        <p:nvPicPr>
          <p:cNvPr id="14" name="Picture 13"/>
          <p:cNvPicPr>
            <a:picLocks noChangeAspect="1"/>
          </p:cNvPicPr>
          <p:nvPr>
            <p:custDataLst>
              <p:tags r:id="rId11"/>
            </p:custDataLst>
          </p:nvPr>
        </p:nvPicPr>
        <p:blipFill>
          <a:blip r:embed="rId12"/>
          <a:stretch>
            <a:fillRect/>
          </a:stretch>
        </p:blipFill>
        <p:spPr>
          <a:xfrm>
            <a:off x="9721850" y="470535"/>
            <a:ext cx="975360" cy="975360"/>
          </a:xfrm>
          <a:prstGeom prst="rect">
            <a:avLst/>
          </a:prstGeom>
        </p:spPr>
      </p:pic>
      <p:pic>
        <p:nvPicPr>
          <p:cNvPr id="15" name="Picture 14"/>
          <p:cNvPicPr>
            <a:picLocks noChangeAspect="1"/>
          </p:cNvPicPr>
          <p:nvPr>
            <p:custDataLst>
              <p:tags r:id="rId13"/>
            </p:custDataLst>
          </p:nvPr>
        </p:nvPicPr>
        <p:blipFill>
          <a:blip r:embed="rId14"/>
          <a:stretch>
            <a:fillRect/>
          </a:stretch>
        </p:blipFill>
        <p:spPr>
          <a:xfrm>
            <a:off x="11085830" y="470535"/>
            <a:ext cx="975360" cy="975360"/>
          </a:xfrm>
          <a:prstGeom prst="rect">
            <a:avLst/>
          </a:prstGeom>
        </p:spPr>
      </p:pic>
      <p:sp>
        <p:nvSpPr>
          <p:cNvPr id="19" name="Text Box 18"/>
          <p:cNvSpPr txBox="1"/>
          <p:nvPr/>
        </p:nvSpPr>
        <p:spPr>
          <a:xfrm>
            <a:off x="313690" y="850265"/>
            <a:ext cx="2218055" cy="521970"/>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Overlapping 5G &amp; 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pic>
        <p:nvPicPr>
          <p:cNvPr id="20" name="Picture 19"/>
          <p:cNvPicPr>
            <a:picLocks noChangeAspect="1"/>
          </p:cNvPicPr>
          <p:nvPr>
            <p:custDataLst>
              <p:tags r:id="rId15"/>
            </p:custDataLst>
          </p:nvPr>
        </p:nvPicPr>
        <p:blipFill>
          <a:blip r:embed="rId16"/>
          <a:stretch>
            <a:fillRect/>
          </a:stretch>
        </p:blipFill>
        <p:spPr>
          <a:xfrm>
            <a:off x="2954655" y="1490345"/>
            <a:ext cx="975360" cy="975360"/>
          </a:xfrm>
          <a:prstGeom prst="rect">
            <a:avLst/>
          </a:prstGeom>
        </p:spPr>
      </p:pic>
      <p:pic>
        <p:nvPicPr>
          <p:cNvPr id="21" name="Picture 20"/>
          <p:cNvPicPr>
            <a:picLocks noChangeAspect="1"/>
          </p:cNvPicPr>
          <p:nvPr>
            <p:custDataLst>
              <p:tags r:id="rId17"/>
            </p:custDataLst>
          </p:nvPr>
        </p:nvPicPr>
        <p:blipFill>
          <a:blip r:embed="rId18"/>
          <a:stretch>
            <a:fillRect/>
          </a:stretch>
        </p:blipFill>
        <p:spPr>
          <a:xfrm>
            <a:off x="4267835" y="1517650"/>
            <a:ext cx="975360" cy="975360"/>
          </a:xfrm>
          <a:prstGeom prst="rect">
            <a:avLst/>
          </a:prstGeom>
        </p:spPr>
      </p:pic>
      <p:pic>
        <p:nvPicPr>
          <p:cNvPr id="22" name="Picture 21"/>
          <p:cNvPicPr>
            <a:picLocks noChangeAspect="1"/>
          </p:cNvPicPr>
          <p:nvPr>
            <p:custDataLst>
              <p:tags r:id="rId19"/>
            </p:custDataLst>
          </p:nvPr>
        </p:nvPicPr>
        <p:blipFill>
          <a:blip r:embed="rId20"/>
          <a:stretch>
            <a:fillRect/>
          </a:stretch>
        </p:blipFill>
        <p:spPr>
          <a:xfrm>
            <a:off x="5631815" y="1517650"/>
            <a:ext cx="975360" cy="975360"/>
          </a:xfrm>
          <a:prstGeom prst="rect">
            <a:avLst/>
          </a:prstGeom>
        </p:spPr>
      </p:pic>
      <p:pic>
        <p:nvPicPr>
          <p:cNvPr id="23" name="Picture 22"/>
          <p:cNvPicPr>
            <a:picLocks noChangeAspect="1"/>
          </p:cNvPicPr>
          <p:nvPr>
            <p:custDataLst>
              <p:tags r:id="rId21"/>
            </p:custDataLst>
          </p:nvPr>
        </p:nvPicPr>
        <p:blipFill>
          <a:blip r:embed="rId22"/>
          <a:stretch>
            <a:fillRect/>
          </a:stretch>
        </p:blipFill>
        <p:spPr>
          <a:xfrm>
            <a:off x="6974205" y="1489710"/>
            <a:ext cx="975360" cy="975360"/>
          </a:xfrm>
          <a:prstGeom prst="rect">
            <a:avLst/>
          </a:prstGeom>
        </p:spPr>
      </p:pic>
      <p:pic>
        <p:nvPicPr>
          <p:cNvPr id="24" name="Picture 23"/>
          <p:cNvPicPr>
            <a:picLocks noChangeAspect="1"/>
          </p:cNvPicPr>
          <p:nvPr>
            <p:custDataLst>
              <p:tags r:id="rId23"/>
            </p:custDataLst>
          </p:nvPr>
        </p:nvPicPr>
        <p:blipFill>
          <a:blip r:embed="rId24"/>
          <a:stretch>
            <a:fillRect/>
          </a:stretch>
        </p:blipFill>
        <p:spPr>
          <a:xfrm>
            <a:off x="8359775" y="1517650"/>
            <a:ext cx="975360" cy="975360"/>
          </a:xfrm>
          <a:prstGeom prst="rect">
            <a:avLst/>
          </a:prstGeom>
        </p:spPr>
      </p:pic>
      <p:pic>
        <p:nvPicPr>
          <p:cNvPr id="25" name="Picture 24"/>
          <p:cNvPicPr>
            <a:picLocks noChangeAspect="1"/>
          </p:cNvPicPr>
          <p:nvPr>
            <p:custDataLst>
              <p:tags r:id="rId25"/>
            </p:custDataLst>
          </p:nvPr>
        </p:nvPicPr>
        <p:blipFill>
          <a:blip r:embed="rId26"/>
          <a:stretch>
            <a:fillRect/>
          </a:stretch>
        </p:blipFill>
        <p:spPr>
          <a:xfrm>
            <a:off x="9721850" y="1517650"/>
            <a:ext cx="975360" cy="975360"/>
          </a:xfrm>
          <a:prstGeom prst="rect">
            <a:avLst/>
          </a:prstGeom>
        </p:spPr>
      </p:pic>
      <p:pic>
        <p:nvPicPr>
          <p:cNvPr id="26" name="Picture 25"/>
          <p:cNvPicPr>
            <a:picLocks noChangeAspect="1"/>
          </p:cNvPicPr>
          <p:nvPr>
            <p:custDataLst>
              <p:tags r:id="rId27"/>
            </p:custDataLst>
          </p:nvPr>
        </p:nvPicPr>
        <p:blipFill>
          <a:blip r:embed="rId28"/>
          <a:stretch>
            <a:fillRect/>
          </a:stretch>
        </p:blipFill>
        <p:spPr>
          <a:xfrm>
            <a:off x="11087735" y="1517650"/>
            <a:ext cx="975360" cy="975360"/>
          </a:xfrm>
          <a:prstGeom prst="rect">
            <a:avLst/>
          </a:prstGeom>
        </p:spPr>
      </p:pic>
      <p:pic>
        <p:nvPicPr>
          <p:cNvPr id="28" name="Picture 27"/>
          <p:cNvPicPr>
            <a:picLocks noChangeAspect="1"/>
          </p:cNvPicPr>
          <p:nvPr>
            <p:custDataLst>
              <p:tags r:id="rId29"/>
            </p:custDataLst>
          </p:nvPr>
        </p:nvPicPr>
        <p:blipFill>
          <a:blip r:embed="rId30"/>
          <a:stretch>
            <a:fillRect/>
          </a:stretch>
        </p:blipFill>
        <p:spPr>
          <a:xfrm>
            <a:off x="2952750" y="2564765"/>
            <a:ext cx="975360" cy="975360"/>
          </a:xfrm>
          <a:prstGeom prst="rect">
            <a:avLst/>
          </a:prstGeom>
        </p:spPr>
      </p:pic>
      <p:pic>
        <p:nvPicPr>
          <p:cNvPr id="29" name="Picture 28"/>
          <p:cNvPicPr>
            <a:picLocks noChangeAspect="1"/>
          </p:cNvPicPr>
          <p:nvPr>
            <p:custDataLst>
              <p:tags r:id="rId31"/>
            </p:custDataLst>
          </p:nvPr>
        </p:nvPicPr>
        <p:blipFill>
          <a:blip r:embed="rId32"/>
          <a:stretch>
            <a:fillRect/>
          </a:stretch>
        </p:blipFill>
        <p:spPr>
          <a:xfrm>
            <a:off x="4265930" y="2564765"/>
            <a:ext cx="975360" cy="975360"/>
          </a:xfrm>
          <a:prstGeom prst="rect">
            <a:avLst/>
          </a:prstGeom>
        </p:spPr>
      </p:pic>
      <p:pic>
        <p:nvPicPr>
          <p:cNvPr id="30" name="Picture 29"/>
          <p:cNvPicPr>
            <a:picLocks noChangeAspect="1"/>
          </p:cNvPicPr>
          <p:nvPr>
            <p:custDataLst>
              <p:tags r:id="rId33"/>
            </p:custDataLst>
          </p:nvPr>
        </p:nvPicPr>
        <p:blipFill>
          <a:blip r:embed="rId34"/>
          <a:stretch>
            <a:fillRect/>
          </a:stretch>
        </p:blipFill>
        <p:spPr>
          <a:xfrm>
            <a:off x="5629910" y="2593340"/>
            <a:ext cx="975360" cy="975360"/>
          </a:xfrm>
          <a:prstGeom prst="rect">
            <a:avLst/>
          </a:prstGeom>
        </p:spPr>
      </p:pic>
      <p:pic>
        <p:nvPicPr>
          <p:cNvPr id="31" name="Picture 30"/>
          <p:cNvPicPr>
            <a:picLocks noChangeAspect="1"/>
          </p:cNvPicPr>
          <p:nvPr>
            <p:custDataLst>
              <p:tags r:id="rId35"/>
            </p:custDataLst>
          </p:nvPr>
        </p:nvPicPr>
        <p:blipFill>
          <a:blip r:embed="rId36"/>
          <a:stretch>
            <a:fillRect/>
          </a:stretch>
        </p:blipFill>
        <p:spPr>
          <a:xfrm>
            <a:off x="6993890" y="2565400"/>
            <a:ext cx="975360" cy="975360"/>
          </a:xfrm>
          <a:prstGeom prst="rect">
            <a:avLst/>
          </a:prstGeom>
        </p:spPr>
      </p:pic>
      <p:pic>
        <p:nvPicPr>
          <p:cNvPr id="32" name="Picture 31"/>
          <p:cNvPicPr>
            <a:picLocks noChangeAspect="1"/>
          </p:cNvPicPr>
          <p:nvPr>
            <p:custDataLst>
              <p:tags r:id="rId37"/>
            </p:custDataLst>
          </p:nvPr>
        </p:nvPicPr>
        <p:blipFill>
          <a:blip r:embed="rId38"/>
          <a:stretch>
            <a:fillRect/>
          </a:stretch>
        </p:blipFill>
        <p:spPr>
          <a:xfrm>
            <a:off x="8357870" y="2565400"/>
            <a:ext cx="975360" cy="975360"/>
          </a:xfrm>
          <a:prstGeom prst="rect">
            <a:avLst/>
          </a:prstGeom>
        </p:spPr>
      </p:pic>
      <p:pic>
        <p:nvPicPr>
          <p:cNvPr id="33" name="Picture 32"/>
          <p:cNvPicPr>
            <a:picLocks noChangeAspect="1"/>
          </p:cNvPicPr>
          <p:nvPr>
            <p:custDataLst>
              <p:tags r:id="rId39"/>
            </p:custDataLst>
          </p:nvPr>
        </p:nvPicPr>
        <p:blipFill>
          <a:blip r:embed="rId40"/>
          <a:stretch>
            <a:fillRect/>
          </a:stretch>
        </p:blipFill>
        <p:spPr>
          <a:xfrm>
            <a:off x="9721850" y="2564765"/>
            <a:ext cx="975360" cy="975360"/>
          </a:xfrm>
          <a:prstGeom prst="rect">
            <a:avLst/>
          </a:prstGeom>
        </p:spPr>
      </p:pic>
      <p:pic>
        <p:nvPicPr>
          <p:cNvPr id="34" name="Picture 33"/>
          <p:cNvPicPr>
            <a:picLocks noChangeAspect="1"/>
          </p:cNvPicPr>
          <p:nvPr>
            <p:custDataLst>
              <p:tags r:id="rId41"/>
            </p:custDataLst>
          </p:nvPr>
        </p:nvPicPr>
        <p:blipFill>
          <a:blip r:embed="rId42"/>
          <a:stretch>
            <a:fillRect/>
          </a:stretch>
        </p:blipFill>
        <p:spPr>
          <a:xfrm>
            <a:off x="11085830" y="2564765"/>
            <a:ext cx="975360" cy="975360"/>
          </a:xfrm>
          <a:prstGeom prst="rect">
            <a:avLst/>
          </a:prstGeom>
        </p:spPr>
      </p:pic>
      <p:sp>
        <p:nvSpPr>
          <p:cNvPr id="36" name="Text Box 35"/>
          <p:cNvSpPr txBox="1"/>
          <p:nvPr/>
        </p:nvSpPr>
        <p:spPr>
          <a:xfrm>
            <a:off x="318770" y="1823720"/>
            <a:ext cx="219837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5G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7" name="Text Box 36"/>
          <p:cNvSpPr txBox="1"/>
          <p:nvPr/>
        </p:nvSpPr>
        <p:spPr>
          <a:xfrm>
            <a:off x="318770" y="2800985"/>
            <a:ext cx="227838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8" name="Text Box 37"/>
          <p:cNvSpPr txBox="1"/>
          <p:nvPr/>
        </p:nvSpPr>
        <p:spPr>
          <a:xfrm>
            <a:off x="3077845" y="3568700"/>
            <a:ext cx="652780" cy="306705"/>
          </a:xfrm>
          <a:prstGeom prst="rect">
            <a:avLst/>
          </a:prstGeom>
          <a:noFill/>
        </p:spPr>
        <p:txBody>
          <a:bodyPr wrap="square" rtlCol="0">
            <a:spAutoFit/>
          </a:bodyPr>
          <a:p>
            <a:r>
              <a:rPr lang="en-US" b="1">
                <a:solidFill>
                  <a:srgbClr val="FF0000"/>
                </a:solidFill>
              </a:rPr>
              <a:t>0 dB</a:t>
            </a:r>
            <a:endParaRPr lang="en-US" b="1">
              <a:solidFill>
                <a:srgbClr val="FF0000"/>
              </a:solidFill>
            </a:endParaRPr>
          </a:p>
        </p:txBody>
      </p:sp>
      <p:sp>
        <p:nvSpPr>
          <p:cNvPr id="39" name="Text Box 38"/>
          <p:cNvSpPr txBox="1"/>
          <p:nvPr/>
        </p:nvSpPr>
        <p:spPr>
          <a:xfrm>
            <a:off x="4370070" y="3568700"/>
            <a:ext cx="652780"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40" name="Text Box 39"/>
          <p:cNvSpPr txBox="1"/>
          <p:nvPr/>
        </p:nvSpPr>
        <p:spPr>
          <a:xfrm>
            <a:off x="5784215" y="3568700"/>
            <a:ext cx="763905" cy="306705"/>
          </a:xfrm>
          <a:prstGeom prst="rect">
            <a:avLst/>
          </a:prstGeom>
          <a:noFill/>
        </p:spPr>
        <p:txBody>
          <a:bodyPr wrap="square" rtlCol="0">
            <a:spAutoFit/>
          </a:bodyPr>
          <a:p>
            <a:r>
              <a:rPr lang="en-US" b="1">
                <a:solidFill>
                  <a:srgbClr val="FF0000"/>
                </a:solidFill>
              </a:rPr>
              <a:t>10 dB</a:t>
            </a:r>
            <a:endParaRPr lang="en-US" b="1">
              <a:solidFill>
                <a:srgbClr val="FF0000"/>
              </a:solidFill>
            </a:endParaRPr>
          </a:p>
        </p:txBody>
      </p:sp>
      <p:sp>
        <p:nvSpPr>
          <p:cNvPr id="41" name="Text Box 40"/>
          <p:cNvSpPr txBox="1"/>
          <p:nvPr/>
        </p:nvSpPr>
        <p:spPr>
          <a:xfrm>
            <a:off x="7076440" y="3568700"/>
            <a:ext cx="775335"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42" name="Text Box 41"/>
          <p:cNvSpPr txBox="1"/>
          <p:nvPr/>
        </p:nvSpPr>
        <p:spPr>
          <a:xfrm>
            <a:off x="8490585" y="3568700"/>
            <a:ext cx="748030" cy="306705"/>
          </a:xfrm>
          <a:prstGeom prst="rect">
            <a:avLst/>
          </a:prstGeom>
          <a:noFill/>
        </p:spPr>
        <p:txBody>
          <a:bodyPr wrap="square" rtlCol="0">
            <a:spAutoFit/>
          </a:bodyPr>
          <a:p>
            <a:r>
              <a:rPr lang="en-US" b="1">
                <a:solidFill>
                  <a:srgbClr val="FF0000"/>
                </a:solidFill>
              </a:rPr>
              <a:t>20 dB</a:t>
            </a:r>
            <a:endParaRPr lang="en-US" b="1">
              <a:solidFill>
                <a:srgbClr val="FF0000"/>
              </a:solidFill>
            </a:endParaRPr>
          </a:p>
        </p:txBody>
      </p:sp>
      <p:sp>
        <p:nvSpPr>
          <p:cNvPr id="43" name="Text Box 42"/>
          <p:cNvSpPr txBox="1"/>
          <p:nvPr/>
        </p:nvSpPr>
        <p:spPr>
          <a:xfrm>
            <a:off x="9782810" y="3568700"/>
            <a:ext cx="854075" cy="306705"/>
          </a:xfrm>
          <a:prstGeom prst="rect">
            <a:avLst/>
          </a:prstGeom>
          <a:noFill/>
        </p:spPr>
        <p:txBody>
          <a:bodyPr wrap="square" rtlCol="0">
            <a:spAutoFit/>
          </a:bodyPr>
          <a:p>
            <a:r>
              <a:rPr lang="en-US" b="1">
                <a:solidFill>
                  <a:srgbClr val="FF0000"/>
                </a:solidFill>
              </a:rPr>
              <a:t>25 dB</a:t>
            </a:r>
            <a:endParaRPr lang="en-US" b="1">
              <a:solidFill>
                <a:srgbClr val="FF0000"/>
              </a:solidFill>
            </a:endParaRPr>
          </a:p>
        </p:txBody>
      </p:sp>
      <p:sp>
        <p:nvSpPr>
          <p:cNvPr id="44" name="Text Box 43"/>
          <p:cNvSpPr txBox="1"/>
          <p:nvPr/>
        </p:nvSpPr>
        <p:spPr>
          <a:xfrm>
            <a:off x="11196955" y="3568700"/>
            <a:ext cx="840105"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60" name="Text Box 59"/>
          <p:cNvSpPr txBox="1"/>
          <p:nvPr/>
        </p:nvSpPr>
        <p:spPr>
          <a:xfrm>
            <a:off x="19685" y="429895"/>
            <a:ext cx="3317875" cy="337185"/>
          </a:xfrm>
          <a:prstGeom prst="rect">
            <a:avLst/>
          </a:prstGeom>
          <a:noFill/>
        </p:spPr>
        <p:txBody>
          <a:bodyPr wrap="square" rtlCol="0">
            <a:spAutoFit/>
          </a:bodyPr>
          <a:p>
            <a:r>
              <a:rPr lang="en-US" sz="1600" b="1"/>
              <a:t>Dataset Information</a:t>
            </a:r>
            <a:endParaRPr lang="en-US" sz="1600" b="1"/>
          </a:p>
        </p:txBody>
      </p:sp>
      <p:graphicFrame>
        <p:nvGraphicFramePr>
          <p:cNvPr id="61" name="Table 60"/>
          <p:cNvGraphicFramePr/>
          <p:nvPr/>
        </p:nvGraphicFramePr>
        <p:xfrm>
          <a:off x="1828800" y="4511675"/>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62" name="Text Box 61"/>
          <p:cNvSpPr txBox="1"/>
          <p:nvPr/>
        </p:nvSpPr>
        <p:spPr>
          <a:xfrm>
            <a:off x="1828800" y="4112895"/>
            <a:ext cx="3034030" cy="398780"/>
          </a:xfrm>
          <a:prstGeom prst="rect">
            <a:avLst/>
          </a:prstGeom>
          <a:noFill/>
        </p:spPr>
        <p:txBody>
          <a:bodyPr wrap="square" rtlCol="0">
            <a:spAutoFit/>
          </a:bodyPr>
          <a:p>
            <a:r>
              <a:rPr lang="en-US" sz="2000"/>
              <a:t>Dataset information</a:t>
            </a:r>
            <a:endParaRPr lang="en-US" sz="2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3" name="Picture 12"/>
          <p:cNvPicPr/>
          <p:nvPr/>
        </p:nvPicPr>
        <p:blipFill>
          <a:blip r:embed="rId1"/>
        </p:blipFill>
        <p:spPr>
          <a:xfrm>
            <a:off x="10593705" y="429895"/>
            <a:ext cx="1598295" cy="836295"/>
          </a:xfrm>
          <a:prstGeom prst="rect">
            <a:avLst/>
          </a:prstGeom>
        </p:spPr>
      </p:pic>
      <p:sp>
        <p:nvSpPr>
          <p:cNvPr id="7" name="Text Box 6"/>
          <p:cNvSpPr txBox="1"/>
          <p:nvPr/>
        </p:nvSpPr>
        <p:spPr>
          <a:xfrm>
            <a:off x="7178040" y="3508375"/>
            <a:ext cx="4593590" cy="1168400"/>
          </a:xfrm>
          <a:prstGeom prst="rect">
            <a:avLst/>
          </a:prstGeom>
          <a:noFill/>
        </p:spPr>
        <p:txBody>
          <a:bodyPr wrap="square" rtlCol="0">
            <a:spAutoFit/>
          </a:bodyPr>
          <a:p>
            <a:pPr algn="ctr"/>
            <a:r>
              <a:rPr lang="en-US">
                <a:solidFill>
                  <a:srgbClr val="FF0000"/>
                </a:solidFill>
              </a:rPr>
              <a:t>In term of evaluation, we use Matlab to train and evaluate the deep learning networks. On the other hand, the datasets are generated from 5G &amp; LTE tool box, which help our simulate real 5G &amp; LTE signals under various noise density (difference SNR)</a:t>
            </a:r>
            <a:endParaRPr lang="en-US">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
        <p:nvSpPr>
          <p:cNvPr id="15" name="Oval 14"/>
          <p:cNvSpPr/>
          <p:nvPr/>
        </p:nvSpPr>
        <p:spPr>
          <a:xfrm>
            <a:off x="1800860" y="3008630"/>
            <a:ext cx="1669415" cy="2209165"/>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6" name="Text Box 15"/>
          <p:cNvSpPr txBox="1"/>
          <p:nvPr/>
        </p:nvSpPr>
        <p:spPr>
          <a:xfrm>
            <a:off x="6929755" y="5217795"/>
            <a:ext cx="4818380" cy="521970"/>
          </a:xfrm>
          <a:prstGeom prst="rect">
            <a:avLst/>
          </a:prstGeom>
          <a:noFill/>
        </p:spPr>
        <p:txBody>
          <a:bodyPr wrap="square" rtlCol="0">
            <a:spAutoFit/>
          </a:bodyPr>
          <a:p>
            <a:r>
              <a:rPr lang="en-US">
                <a:solidFill>
                  <a:srgbClr val="FF0000"/>
                </a:solidFill>
              </a:rPr>
              <a:t>We divide dataset into 80% for training, 10% for validation, and 10% for testing from 1,500 images </a:t>
            </a:r>
            <a:r>
              <a:rPr lang="en-US">
                <a:solidFill>
                  <a:srgbClr val="FF0000"/>
                </a:solidFill>
                <a:sym typeface="+mn-ea"/>
              </a:rPr>
              <a:t>ramdomly</a:t>
            </a:r>
            <a:r>
              <a:rPr lang="en-US">
                <a:solidFill>
                  <a:srgbClr val="FF0000"/>
                </a:solidFill>
              </a:rPr>
              <a:t>.</a:t>
            </a:r>
            <a:endParaRPr lang="en-US">
              <a:solidFill>
                <a:srgbClr val="FF0000"/>
              </a:solidFill>
            </a:endParaRPr>
          </a:p>
        </p:txBody>
      </p:sp>
      <p:cxnSp>
        <p:nvCxnSpPr>
          <p:cNvPr id="17" name="Straight Arrow Connector 16"/>
          <p:cNvCxnSpPr/>
          <p:nvPr/>
        </p:nvCxnSpPr>
        <p:spPr>
          <a:xfrm flipH="1" flipV="1">
            <a:off x="3225800" y="4894580"/>
            <a:ext cx="3703955" cy="5842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3" name="Picture 12"/>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327850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521970"/>
          </a:xfrm>
          <a:prstGeom prst="rect">
            <a:avLst/>
          </a:prstGeom>
          <a:noFill/>
        </p:spPr>
        <p:txBody>
          <a:bodyPr wrap="square" rtlCol="0">
            <a:spAutoFit/>
          </a:bodyPr>
          <a:p>
            <a:r>
              <a:rPr lang="en-US">
                <a:solidFill>
                  <a:srgbClr val="FF0000"/>
                </a:solidFill>
              </a:rPr>
              <a:t>The image sizes are reduce to 128x128 that requires lower memory resource.</a:t>
            </a:r>
            <a:endParaRPr lang="en-US">
              <a:solidFill>
                <a:srgbClr val="FF0000"/>
              </a:solidFill>
            </a:endParaRPr>
          </a:p>
        </p:txBody>
      </p:sp>
      <p:cxnSp>
        <p:nvCxnSpPr>
          <p:cNvPr id="19" name="Straight Arrow Connector 18"/>
          <p:cNvCxnSpPr>
            <a:stCxn id="18" idx="1"/>
            <a:endCxn id="15" idx="5"/>
          </p:cNvCxnSpPr>
          <p:nvPr/>
        </p:nvCxnSpPr>
        <p:spPr>
          <a:xfrm flipH="1" flipV="1">
            <a:off x="4455160" y="4759960"/>
            <a:ext cx="2474595" cy="7188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93705" y="429895"/>
            <a:ext cx="1598295" cy="836295"/>
          </a:xfrm>
          <a:prstGeom prst="rect">
            <a:avLst/>
          </a:prstGeom>
        </p:spPr>
      </p:pic>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44845"/>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1. Introduction</a:t>
            </a:r>
            <a:endParaRPr lang="en-US" sz="1600"/>
          </a:p>
        </p:txBody>
      </p:sp>
      <p:sp>
        <p:nvSpPr>
          <p:cNvPr id="5" name="Text Box 4"/>
          <p:cNvSpPr txBox="1"/>
          <p:nvPr/>
        </p:nvSpPr>
        <p:spPr>
          <a:xfrm>
            <a:off x="0" y="5789930"/>
            <a:ext cx="12082780" cy="598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a:t>
            </a:r>
            <a:r>
              <a:rPr lang="en-US" altLang="zh-CN" sz="1100">
                <a:latin typeface="Arial" panose="020B0604020202020204" pitchFamily="34" charset="0"/>
                <a:ea typeface="NimbusRomNo9L"/>
                <a:cs typeface="Arial" panose="020B0604020202020204" pitchFamily="34" charset="0"/>
                <a:sym typeface="+mn-ea"/>
              </a:rPr>
              <a:t> T. Huynh-The, Q.-V. Pham, T.-V. Nguyen, T. T. Nguyen, R. Ruby, M. Zeng, and D.-S. Kim, “Automatic modulation classification: A deep architecture survey,” </a:t>
            </a:r>
            <a:r>
              <a:rPr lang="en-US" altLang="zh-CN" sz="1100" i="1">
                <a:latin typeface="Arial" panose="020B0604020202020204" pitchFamily="34" charset="0"/>
                <a:ea typeface="NimbusRomNo9L"/>
                <a:cs typeface="Arial" panose="020B0604020202020204" pitchFamily="34" charset="0"/>
                <a:sym typeface="+mn-ea"/>
              </a:rPr>
              <a:t>IEEE Access</a:t>
            </a:r>
            <a:r>
              <a:rPr lang="en-US" altLang="zh-CN" sz="1100">
                <a:latin typeface="Arial" panose="020B0604020202020204" pitchFamily="34" charset="0"/>
                <a:ea typeface="NimbusRomNo9L"/>
                <a:cs typeface="Arial" panose="020B0604020202020204" pitchFamily="34" charset="0"/>
                <a:sym typeface="+mn-ea"/>
              </a:rPr>
              <a:t>, vol. 9, pp. 142 950–142 971, Oct. 2021. </a:t>
            </a:r>
            <a:endParaRPr lang="en-US" altLang="zh-CN" sz="1100" b="1">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[3]</a:t>
            </a:r>
            <a:r>
              <a:rPr lang="en-US" altLang="zh-CN" sz="1100">
                <a:latin typeface="Arial" panose="020B0604020202020204" pitchFamily="34" charset="0"/>
                <a:ea typeface="NimbusRomNo9L"/>
                <a:cs typeface="Arial" panose="020B0604020202020204" pitchFamily="34" charset="0"/>
                <a:sym typeface="+mn-ea"/>
              </a:rPr>
              <a:t> T. Yucek and H. Arslan, “A survey of spectrum sensing algorithms for cognitive radio applications,” IEEE Communications Surveys &amp; Tutorials, vol. 11, no. 1, pp. 116–130, Mar. 2009.</a:t>
            </a:r>
            <a:endParaRPr lang="en-US" altLang="zh-CN" sz="1100">
              <a:latin typeface="Arial" panose="020B0604020202020204" pitchFamily="34" charset="0"/>
              <a:ea typeface="NimbusRomNo9L"/>
              <a:cs typeface="Arial" panose="020B0604020202020204" pitchFamily="34" charset="0"/>
              <a:sym typeface="+mn-ea"/>
            </a:endParaRPr>
          </a:p>
        </p:txBody>
      </p:sp>
      <p:pic>
        <p:nvPicPr>
          <p:cNvPr id="7" name="Picture 6" descr="Recovered-spectrum-after-processed-using-Bayesian-learning-based-spectrum-sensing"/>
          <p:cNvPicPr>
            <a:picLocks noChangeAspect="1"/>
          </p:cNvPicPr>
          <p:nvPr/>
        </p:nvPicPr>
        <p:blipFill>
          <a:blip r:embed="rId1"/>
          <a:stretch>
            <a:fillRect/>
          </a:stretch>
        </p:blipFill>
        <p:spPr>
          <a:xfrm>
            <a:off x="6953250" y="1158240"/>
            <a:ext cx="4923155" cy="4048125"/>
          </a:xfrm>
          <a:prstGeom prst="rect">
            <a:avLst/>
          </a:prstGeom>
        </p:spPr>
      </p:pic>
      <p:sp>
        <p:nvSpPr>
          <p:cNvPr id="11" name="Text Box 10"/>
          <p:cNvSpPr txBox="1"/>
          <p:nvPr/>
        </p:nvSpPr>
        <p:spPr>
          <a:xfrm>
            <a:off x="19685" y="429895"/>
            <a:ext cx="4001135" cy="306705"/>
          </a:xfrm>
          <a:prstGeom prst="rect">
            <a:avLst/>
          </a:prstGeom>
          <a:noFill/>
        </p:spPr>
        <p:txBody>
          <a:bodyPr wrap="square" rtlCol="0">
            <a:spAutoFit/>
          </a:bodyPr>
          <a:p>
            <a:r>
              <a:rPr lang="en-US" b="1"/>
              <a:t>Spectrum sensing definition &amp; Challenges</a:t>
            </a:r>
            <a:endParaRPr lang="en-US" b="1"/>
          </a:p>
        </p:txBody>
      </p:sp>
      <p:sp>
        <p:nvSpPr>
          <p:cNvPr id="13" name="Text Box 12"/>
          <p:cNvSpPr txBox="1"/>
          <p:nvPr/>
        </p:nvSpPr>
        <p:spPr>
          <a:xfrm>
            <a:off x="162560" y="1090295"/>
            <a:ext cx="6429375" cy="4184650"/>
          </a:xfrm>
          <a:prstGeom prst="rect">
            <a:avLst/>
          </a:prstGeom>
        </p:spPr>
        <p:txBody>
          <a:bodyPr wrap="square">
            <a:spAutoFit/>
          </a:bodyPr>
          <a:p>
            <a:pPr marL="285750" indent="-285750" algn="just">
              <a:buFont typeface="Arial" panose="020B0604020202020204" pitchFamily="34" charset="0"/>
              <a:buChar char="•"/>
            </a:pPr>
            <a:r>
              <a:rPr lang="en-US" altLang="zh-CN" b="1"/>
              <a:t>Definition of Spectrum Sensing:</a:t>
            </a:r>
            <a:r>
              <a:rPr lang="en-US" altLang="zh-CN"/>
              <a:t> Identifying the availability and non availability of wireless or radio communication networks in particular frequency bands.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Problem with Traditional Frequency Allocation:</a:t>
            </a:r>
            <a:r>
              <a:rPr lang="en-US" altLang="zh-CN"/>
              <a:t> Traditional frequency allocation schemes may fail to meet high data rate demands, leading to inefficient use of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Spectrum Resource Utilization:</a:t>
            </a:r>
            <a:r>
              <a:rPr lang="en-US" altLang="zh-CN"/>
              <a:t> Unused spectrum resources can be allocated to other communication systems in need, like 5G NR (New Radio) and LTE (Long-Term Evolution).</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Importance for 5G NR and LTE:</a:t>
            </a:r>
            <a:r>
              <a:rPr lang="en-US" altLang="zh-CN"/>
              <a:t> Spectrum sensing has become a key topic for 5G NR and LTE, with a focus on managing and optimizing the use of limited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Challenges and Focus Areas:</a:t>
            </a:r>
            <a:r>
              <a:rPr lang="en-US" altLang="zh-CN"/>
              <a:t> The main challenge is enhancing the performance of monitoring and managing limited spectrum resources more effectively.</a:t>
            </a: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455358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737235"/>
          </a:xfrm>
          <a:prstGeom prst="rect">
            <a:avLst/>
          </a:prstGeom>
          <a:noFill/>
        </p:spPr>
        <p:txBody>
          <a:bodyPr wrap="square" rtlCol="0">
            <a:spAutoFit/>
          </a:bodyPr>
          <a:p>
            <a:r>
              <a:rPr lang="en-US">
                <a:solidFill>
                  <a:srgbClr val="FF0000"/>
                </a:solidFill>
              </a:rPr>
              <a:t>We train the spectrogram signals with high noise density. It help our network can achive effectively prediction performance in the high noise communication environment.</a:t>
            </a:r>
            <a:endParaRPr lang="en-US">
              <a:solidFill>
                <a:srgbClr val="FF0000"/>
              </a:solidFill>
            </a:endParaRPr>
          </a:p>
        </p:txBody>
      </p:sp>
      <p:pic>
        <p:nvPicPr>
          <p:cNvPr id="20" name="Picture 19"/>
          <p:cNvPicPr/>
          <p:nvPr/>
        </p:nvPicPr>
        <p:blipFill>
          <a:blip r:embed="rId1"/>
        </p:blipFill>
        <p:spPr>
          <a:xfrm>
            <a:off x="10593705" y="429895"/>
            <a:ext cx="1598295" cy="836295"/>
          </a:xfrm>
          <a:prstGeom prst="rect">
            <a:avLst/>
          </a:prstGeom>
        </p:spPr>
      </p:pic>
      <p:cxnSp>
        <p:nvCxnSpPr>
          <p:cNvPr id="7" name="Straight Arrow Connector 6"/>
          <p:cNvCxnSpPr>
            <a:stCxn id="18" idx="1"/>
            <a:endCxn id="15" idx="4"/>
          </p:cNvCxnSpPr>
          <p:nvPr/>
        </p:nvCxnSpPr>
        <p:spPr>
          <a:xfrm flipH="1" flipV="1">
            <a:off x="5243195" y="5021580"/>
            <a:ext cx="1686560" cy="5651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pic>
        <p:nvPicPr>
          <p:cNvPr id="20" name="Picture 19"/>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45383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ectangles 6"/>
          <p:cNvSpPr/>
          <p:nvPr/>
        </p:nvSpPr>
        <p:spPr>
          <a:xfrm>
            <a:off x="5970270" y="1876425"/>
            <a:ext cx="4106545"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Text Box 7"/>
          <p:cNvSpPr txBox="1"/>
          <p:nvPr/>
        </p:nvSpPr>
        <p:spPr>
          <a:xfrm>
            <a:off x="2281555" y="485775"/>
            <a:ext cx="4064000" cy="306705"/>
          </a:xfrm>
          <a:prstGeom prst="rect">
            <a:avLst/>
          </a:prstGeom>
          <a:noFill/>
        </p:spPr>
        <p:txBody>
          <a:bodyPr wrap="square" rtlCol="0">
            <a:spAutoFit/>
          </a:bodyPr>
          <a:p>
            <a:r>
              <a:rPr lang="en-US">
                <a:solidFill>
                  <a:srgbClr val="FF0000"/>
                </a:solidFill>
              </a:rPr>
              <a:t>Reducing significant network’s parameters</a:t>
            </a:r>
            <a:endParaRPr lang="en-US">
              <a:solidFill>
                <a:srgbClr val="FF0000"/>
              </a:solidFill>
            </a:endParaRPr>
          </a:p>
        </p:txBody>
      </p:sp>
      <p:sp>
        <p:nvSpPr>
          <p:cNvPr id="11" name="Text Box 10"/>
          <p:cNvSpPr txBox="1"/>
          <p:nvPr/>
        </p:nvSpPr>
        <p:spPr>
          <a:xfrm>
            <a:off x="6345555" y="503555"/>
            <a:ext cx="4064000" cy="306705"/>
          </a:xfrm>
          <a:prstGeom prst="rect">
            <a:avLst/>
          </a:prstGeom>
          <a:noFill/>
        </p:spPr>
        <p:txBody>
          <a:bodyPr wrap="square" rtlCol="0">
            <a:spAutoFit/>
          </a:bodyPr>
          <a:p>
            <a:r>
              <a:rPr lang="en-US">
                <a:solidFill>
                  <a:srgbClr val="FF0000"/>
                </a:solidFill>
              </a:rPr>
              <a:t>Maintaining high prediction performance</a:t>
            </a:r>
            <a:endParaRPr lang="en-US">
              <a:solidFill>
                <a:srgbClr val="FF0000"/>
              </a:solidFill>
            </a:endParaRPr>
          </a:p>
        </p:txBody>
      </p:sp>
      <p:cxnSp>
        <p:nvCxnSpPr>
          <p:cNvPr id="13" name="Straight Arrow Connector 12"/>
          <p:cNvCxnSpPr>
            <a:stCxn id="8" idx="2"/>
          </p:cNvCxnSpPr>
          <p:nvPr/>
        </p:nvCxnSpPr>
        <p:spPr>
          <a:xfrm>
            <a:off x="4313555" y="792480"/>
            <a:ext cx="273685" cy="10077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1" idx="2"/>
            <a:endCxn id="7" idx="0"/>
          </p:cNvCxnSpPr>
          <p:nvPr/>
        </p:nvCxnSpPr>
        <p:spPr>
          <a:xfrm flipH="1">
            <a:off x="8023860" y="810260"/>
            <a:ext cx="353695" cy="10661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31794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2579370" y="497205"/>
            <a:ext cx="7496175" cy="521970"/>
          </a:xfrm>
          <a:prstGeom prst="rect">
            <a:avLst/>
          </a:prstGeom>
          <a:noFill/>
        </p:spPr>
        <p:txBody>
          <a:bodyPr wrap="square" rtlCol="0">
            <a:spAutoFit/>
          </a:bodyPr>
          <a:p>
            <a:r>
              <a:rPr lang="en-US">
                <a:solidFill>
                  <a:srgbClr val="FF0000"/>
                </a:solidFill>
              </a:rPr>
              <a:t>The number of layers increase because we repacle normal convolution to depth-wise sparable convolution (depth-wise conv + point-wise conv)</a:t>
            </a:r>
            <a:endParaRPr lang="en-US">
              <a:solidFill>
                <a:srgbClr val="FF0000"/>
              </a:solidFill>
            </a:endParaRPr>
          </a:p>
        </p:txBody>
      </p:sp>
      <p:cxnSp>
        <p:nvCxnSpPr>
          <p:cNvPr id="8" name="Straight Arrow Connector 7"/>
          <p:cNvCxnSpPr/>
          <p:nvPr/>
        </p:nvCxnSpPr>
        <p:spPr>
          <a:xfrm>
            <a:off x="3497580" y="976630"/>
            <a:ext cx="0" cy="915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02221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a:t>
            </a:r>
            <a:r>
              <a:rPr lang="en-US" sz="1600">
                <a:sym typeface="+mn-ea"/>
              </a:rPr>
              <a:t>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5906770" y="718820"/>
            <a:ext cx="2818130" cy="2113915"/>
          </a:xfrm>
          <a:prstGeom prst="rect">
            <a:avLst/>
          </a:prstGeom>
        </p:spPr>
      </p:pic>
      <p:pic>
        <p:nvPicPr>
          <p:cNvPr id="7" name="Picture 6"/>
          <p:cNvPicPr>
            <a:picLocks noChangeAspect="1"/>
          </p:cNvPicPr>
          <p:nvPr/>
        </p:nvPicPr>
        <p:blipFill>
          <a:blip r:embed="rId2"/>
          <a:stretch>
            <a:fillRect/>
          </a:stretch>
        </p:blipFill>
        <p:spPr>
          <a:xfrm>
            <a:off x="8936990" y="718185"/>
            <a:ext cx="2727325" cy="2046605"/>
          </a:xfrm>
          <a:prstGeom prst="rect">
            <a:avLst/>
          </a:prstGeom>
        </p:spPr>
      </p:pic>
      <p:pic>
        <p:nvPicPr>
          <p:cNvPr id="8" name="Picture 7"/>
          <p:cNvPicPr>
            <a:picLocks noChangeAspect="1"/>
          </p:cNvPicPr>
          <p:nvPr/>
        </p:nvPicPr>
        <p:blipFill>
          <a:blip r:embed="rId3"/>
          <a:stretch>
            <a:fillRect/>
          </a:stretch>
        </p:blipFill>
        <p:spPr>
          <a:xfrm>
            <a:off x="5906770" y="2969895"/>
            <a:ext cx="2703830" cy="2028190"/>
          </a:xfrm>
          <a:prstGeom prst="rect">
            <a:avLst/>
          </a:prstGeom>
        </p:spPr>
      </p:pic>
      <p:pic>
        <p:nvPicPr>
          <p:cNvPr id="11" name="Picture 10"/>
          <p:cNvPicPr>
            <a:picLocks noChangeAspect="1"/>
          </p:cNvPicPr>
          <p:nvPr/>
        </p:nvPicPr>
        <p:blipFill>
          <a:blip r:embed="rId4"/>
          <a:stretch>
            <a:fillRect/>
          </a:stretch>
        </p:blipFill>
        <p:spPr>
          <a:xfrm>
            <a:off x="8999220" y="2969895"/>
            <a:ext cx="2665095" cy="1999615"/>
          </a:xfrm>
          <a:prstGeom prst="rect">
            <a:avLst/>
          </a:prstGeom>
        </p:spPr>
      </p:pic>
      <p:sp>
        <p:nvSpPr>
          <p:cNvPr id="13" name="Text Box 12"/>
          <p:cNvSpPr txBox="1"/>
          <p:nvPr/>
        </p:nvSpPr>
        <p:spPr>
          <a:xfrm>
            <a:off x="5713095" y="398780"/>
            <a:ext cx="6478905" cy="306705"/>
          </a:xfrm>
          <a:prstGeom prst="rect">
            <a:avLst/>
          </a:prstGeom>
          <a:noFill/>
        </p:spPr>
        <p:txBody>
          <a:bodyPr wrap="square" rtlCol="0">
            <a:spAutoFit/>
          </a:bodyPr>
          <a:p>
            <a:r>
              <a:rPr lang="en-US">
                <a:solidFill>
                  <a:srgbClr val="FF0000"/>
                </a:solidFill>
              </a:rPr>
              <a:t>Confusion matrix when evaluating SpecSenseNet under variable SNR ranges</a:t>
            </a:r>
            <a:endParaRPr lang="en-US">
              <a:solidFill>
                <a:srgbClr val="FF0000"/>
              </a:solidFill>
            </a:endParaRPr>
          </a:p>
        </p:txBody>
      </p:sp>
      <p:sp>
        <p:nvSpPr>
          <p:cNvPr id="15" name="Text Box 14"/>
          <p:cNvSpPr txBox="1"/>
          <p:nvPr/>
        </p:nvSpPr>
        <p:spPr>
          <a:xfrm>
            <a:off x="944880" y="493395"/>
            <a:ext cx="2785745" cy="306705"/>
          </a:xfrm>
          <a:prstGeom prst="rect">
            <a:avLst/>
          </a:prstGeom>
          <a:noFill/>
        </p:spPr>
        <p:txBody>
          <a:bodyPr wrap="square" rtlCol="0">
            <a:spAutoFit/>
          </a:bodyPr>
          <a:p>
            <a:r>
              <a:rPr lang="en-US">
                <a:solidFill>
                  <a:srgbClr val="FF0000"/>
                </a:solidFill>
              </a:rPr>
              <a:t>Comparison with other networks</a:t>
            </a:r>
            <a:endParaRPr lang="en-US">
              <a:solidFill>
                <a:srgbClr val="FF0000"/>
              </a:solidFill>
            </a:endParaRPr>
          </a:p>
        </p:txBody>
      </p:sp>
      <p:pic>
        <p:nvPicPr>
          <p:cNvPr id="16" name="Picture 15"/>
          <p:cNvPicPr>
            <a:picLocks noChangeAspect="1"/>
          </p:cNvPicPr>
          <p:nvPr/>
        </p:nvPicPr>
        <p:blipFill>
          <a:blip r:embed="rId5"/>
          <a:stretch>
            <a:fillRect/>
          </a:stretch>
        </p:blipFill>
        <p:spPr>
          <a:xfrm>
            <a:off x="458470" y="718185"/>
            <a:ext cx="5181600" cy="3886200"/>
          </a:xfrm>
          <a:prstGeom prst="rect">
            <a:avLst/>
          </a:prstGeom>
        </p:spPr>
      </p:pic>
      <p:sp>
        <p:nvSpPr>
          <p:cNvPr id="17" name="Text Box 16"/>
          <p:cNvSpPr txBox="1"/>
          <p:nvPr/>
        </p:nvSpPr>
        <p:spPr>
          <a:xfrm>
            <a:off x="19685" y="5039360"/>
            <a:ext cx="12192000" cy="127635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pic>
        <p:nvPicPr>
          <p:cNvPr id="20" name="Picture 19"/>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1115695" y="3120390"/>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404610" y="3120390"/>
            <a:ext cx="92456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765030" y="3188335"/>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5G NR signal</a:t>
            </a:r>
            <a:endParaRPr lang="en-US" sz="2000" b="1">
              <a:solidFill>
                <a:srgbClr val="FF0000"/>
              </a:solidFill>
            </a:endParaRPr>
          </a:p>
        </p:txBody>
      </p:sp>
      <p:cxnSp>
        <p:nvCxnSpPr>
          <p:cNvPr id="23" name="Straight Arrow Connector 22"/>
          <p:cNvCxnSpPr>
            <a:stCxn id="19" idx="0"/>
          </p:cNvCxnSpPr>
          <p:nvPr/>
        </p:nvCxnSpPr>
        <p:spPr>
          <a:xfrm flipH="1" flipV="1">
            <a:off x="2332355" y="4788535"/>
            <a:ext cx="4020185" cy="9632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endCxn id="17" idx="2"/>
          </p:cNvCxnSpPr>
          <p:nvPr/>
        </p:nvCxnSpPr>
        <p:spPr>
          <a:xfrm flipV="1">
            <a:off x="6323330" y="4823460"/>
            <a:ext cx="543560" cy="908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endCxn id="18" idx="2"/>
          </p:cNvCxnSpPr>
          <p:nvPr/>
        </p:nvCxnSpPr>
        <p:spPr>
          <a:xfrm flipV="1">
            <a:off x="6313805" y="4891405"/>
            <a:ext cx="4057015" cy="845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2447925"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057140"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276080" y="3120390"/>
            <a:ext cx="58483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LTE signal</a:t>
            </a:r>
            <a:endParaRPr lang="en-US" sz="2000" b="1">
              <a:solidFill>
                <a:srgbClr val="FF0000"/>
              </a:solidFill>
            </a:endParaRPr>
          </a:p>
        </p:txBody>
      </p:sp>
      <p:cxnSp>
        <p:nvCxnSpPr>
          <p:cNvPr id="20" name="Straight Arrow Connector 19"/>
          <p:cNvCxnSpPr>
            <a:stCxn id="19" idx="0"/>
          </p:cNvCxnSpPr>
          <p:nvPr/>
        </p:nvCxnSpPr>
        <p:spPr>
          <a:xfrm flipH="1" flipV="1">
            <a:off x="3315335" y="4848225"/>
            <a:ext cx="303720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a:stCxn id="19" idx="0"/>
            <a:endCxn id="17" idx="2"/>
          </p:cNvCxnSpPr>
          <p:nvPr/>
        </p:nvCxnSpPr>
        <p:spPr>
          <a:xfrm flipH="1" flipV="1">
            <a:off x="5498465" y="4823460"/>
            <a:ext cx="85407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stCxn id="19" idx="0"/>
          </p:cNvCxnSpPr>
          <p:nvPr/>
        </p:nvCxnSpPr>
        <p:spPr>
          <a:xfrm flipV="1">
            <a:off x="6352540" y="4848225"/>
            <a:ext cx="2919730"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3" name="Picture 22"/>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58166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2225040" y="3120390"/>
            <a:ext cx="36639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3220720" y="3120390"/>
            <a:ext cx="18669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4610735" y="3120390"/>
            <a:ext cx="57404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85470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204710" y="3120390"/>
            <a:ext cx="25336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8560435" y="3120390"/>
            <a:ext cx="86487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10882630" y="3120390"/>
            <a:ext cx="47752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4856480" y="5751830"/>
            <a:ext cx="2601595" cy="398780"/>
          </a:xfrm>
          <a:prstGeom prst="rect">
            <a:avLst/>
          </a:prstGeom>
          <a:noFill/>
        </p:spPr>
        <p:txBody>
          <a:bodyPr wrap="square" rtlCol="0">
            <a:spAutoFit/>
          </a:bodyPr>
          <a:p>
            <a:r>
              <a:rPr lang="en-US" sz="2000" b="1">
                <a:solidFill>
                  <a:srgbClr val="FF0000"/>
                </a:solidFill>
              </a:rPr>
              <a:t>Unoccupied signal</a:t>
            </a:r>
            <a:endParaRPr lang="en-US" sz="2000" b="1">
              <a:solidFill>
                <a:srgbClr val="FF0000"/>
              </a:solidFill>
            </a:endParaRPr>
          </a:p>
        </p:txBody>
      </p:sp>
      <p:cxnSp>
        <p:nvCxnSpPr>
          <p:cNvPr id="26" name="Straight Arrow Connector 25"/>
          <p:cNvCxnSpPr>
            <a:stCxn id="25" idx="0"/>
            <a:endCxn id="16" idx="2"/>
          </p:cNvCxnSpPr>
          <p:nvPr/>
        </p:nvCxnSpPr>
        <p:spPr>
          <a:xfrm flipH="1" flipV="1">
            <a:off x="908685" y="4823460"/>
            <a:ext cx="524891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25" idx="0"/>
          </p:cNvCxnSpPr>
          <p:nvPr/>
        </p:nvCxnSpPr>
        <p:spPr>
          <a:xfrm flipH="1" flipV="1">
            <a:off x="2570480" y="4848225"/>
            <a:ext cx="358711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endCxn id="18" idx="2"/>
          </p:cNvCxnSpPr>
          <p:nvPr/>
        </p:nvCxnSpPr>
        <p:spPr>
          <a:xfrm flipH="1" flipV="1">
            <a:off x="3314065" y="4823460"/>
            <a:ext cx="284099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a:stCxn id="25" idx="0"/>
            <a:endCxn id="19" idx="2"/>
          </p:cNvCxnSpPr>
          <p:nvPr/>
        </p:nvCxnSpPr>
        <p:spPr>
          <a:xfrm flipH="1" flipV="1">
            <a:off x="4897755" y="4823460"/>
            <a:ext cx="125984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a:stCxn id="25" idx="0"/>
            <a:endCxn id="20" idx="2"/>
          </p:cNvCxnSpPr>
          <p:nvPr/>
        </p:nvCxnSpPr>
        <p:spPr>
          <a:xfrm flipV="1">
            <a:off x="6157595" y="4823460"/>
            <a:ext cx="24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a:endCxn id="21" idx="2"/>
          </p:cNvCxnSpPr>
          <p:nvPr/>
        </p:nvCxnSpPr>
        <p:spPr>
          <a:xfrm flipV="1">
            <a:off x="6164580" y="4823460"/>
            <a:ext cx="1167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a:endCxn id="22" idx="2"/>
          </p:cNvCxnSpPr>
          <p:nvPr/>
        </p:nvCxnSpPr>
        <p:spPr>
          <a:xfrm flipV="1">
            <a:off x="6155055" y="4823460"/>
            <a:ext cx="2837815" cy="9378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endCxn id="23" idx="2"/>
          </p:cNvCxnSpPr>
          <p:nvPr/>
        </p:nvCxnSpPr>
        <p:spPr>
          <a:xfrm flipV="1">
            <a:off x="6134735" y="4823460"/>
            <a:ext cx="498665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4" name="Picture 23"/>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References</a:t>
            </a:r>
            <a:endParaRPr lang="en-US" sz="1600"/>
          </a:p>
        </p:txBody>
      </p:sp>
      <p:sp>
        <p:nvSpPr>
          <p:cNvPr id="5" name="Text Box 4"/>
          <p:cNvSpPr txBox="1"/>
          <p:nvPr/>
        </p:nvSpPr>
        <p:spPr>
          <a:xfrm>
            <a:off x="19685" y="623570"/>
            <a:ext cx="11803380" cy="5507990"/>
          </a:xfrm>
          <a:prstGeom prst="rect">
            <a:avLst/>
          </a:prstGeom>
        </p:spPr>
        <p:txBody>
          <a:bodyPr wrap="square">
            <a:spAutoFit/>
          </a:bodyPr>
          <a:p>
            <a:pPr algn="just"/>
            <a:r>
              <a:rPr lang="en-US" altLang="zh-CN" sz="1100" b="1">
                <a:solidFill>
                  <a:srgbClr val="000000"/>
                </a:solidFill>
                <a:latin typeface="Arial" panose="020B0604020202020204" pitchFamily="34" charset="0"/>
                <a:ea typeface="NimbusRomNo9L"/>
                <a:cs typeface="Arial" panose="020B0604020202020204" pitchFamily="34" charset="0"/>
              </a:rPr>
              <a:t>[1]</a:t>
            </a:r>
            <a:r>
              <a:rPr lang="en-US" altLang="zh-CN" sz="1100">
                <a:solidFill>
                  <a:srgbClr val="000000"/>
                </a:solidFill>
                <a:latin typeface="Arial" panose="020B0604020202020204" pitchFamily="34" charset="0"/>
                <a:ea typeface="NimbusRomNo9L"/>
                <a:cs typeface="Arial" panose="020B0604020202020204" pitchFamily="34" charset="0"/>
              </a:rPr>
              <a:t> T. Huynh-The, Q.-V. Pham, T.-V. Nguyen, T. T. Nguyen, R. Ruby, M. Zeng, and D.-S. Kim, “Automatic modulation classification: A deep architecture survey,” </a:t>
            </a:r>
            <a:r>
              <a:rPr lang="en-US" altLang="zh-CN" sz="1100" i="1">
                <a:solidFill>
                  <a:srgbClr val="000000"/>
                </a:solidFill>
                <a:latin typeface="Arial" panose="020B0604020202020204" pitchFamily="34" charset="0"/>
                <a:ea typeface="NimbusRomNo9L"/>
                <a:cs typeface="Arial" panose="020B0604020202020204" pitchFamily="34" charset="0"/>
              </a:rPr>
              <a:t>IEEE Access</a:t>
            </a:r>
            <a:r>
              <a:rPr lang="en-US" altLang="zh-CN" sz="1100">
                <a:solidFill>
                  <a:srgbClr val="000000"/>
                </a:solidFill>
                <a:latin typeface="Arial" panose="020B0604020202020204" pitchFamily="34" charset="0"/>
                <a:ea typeface="NimbusRomNo9L"/>
                <a:cs typeface="Arial" panose="020B0604020202020204" pitchFamily="34" charset="0"/>
              </a:rPr>
              <a:t>, vol. 9, pp. 142 950–142 971, Oct. 2021. </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[2] </a:t>
            </a:r>
            <a:r>
              <a:rPr lang="en-US" altLang="zh-CN" sz="1100">
                <a:solidFill>
                  <a:srgbClr val="000000"/>
                </a:solidFill>
                <a:latin typeface="Arial" panose="020B0604020202020204" pitchFamily="34" charset="0"/>
                <a:ea typeface="NimbusRomNo9L"/>
                <a:cs typeface="Arial" panose="020B0604020202020204" pitchFamily="34" charset="0"/>
              </a:rPr>
              <a:t>T. Huynh-The, V.-P. Hoang, J.-W. Kim, M.-T. Le, and M. Zeng, “Wavenet: Toward waveform classification in integrated radar–communication systems with improved accuracy and reduced complexity,” </a:t>
            </a:r>
            <a:r>
              <a:rPr lang="en-US" altLang="zh-CN" sz="1100" i="1">
                <a:solidFill>
                  <a:srgbClr val="000000"/>
                </a:solidFill>
                <a:latin typeface="Arial" panose="020B0604020202020204" pitchFamily="34" charset="0"/>
                <a:ea typeface="NimbusRomNo9L"/>
                <a:cs typeface="Arial" panose="020B0604020202020204" pitchFamily="34" charset="0"/>
              </a:rPr>
              <a:t>IEEE Internet of Things Journal</a:t>
            </a:r>
            <a:r>
              <a:rPr lang="en-US" altLang="zh-CN" sz="1100">
                <a:solidFill>
                  <a:srgbClr val="000000"/>
                </a:solidFill>
                <a:latin typeface="Arial" panose="020B0604020202020204" pitchFamily="34" charset="0"/>
                <a:ea typeface="NimbusRomNo9L"/>
                <a:cs typeface="Arial" panose="020B0604020202020204" pitchFamily="34" charset="0"/>
              </a:rPr>
              <a:t>, vol. 11, no. 14, pp. 25 111–25 123, Jul.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[3]</a:t>
            </a:r>
            <a:r>
              <a:rPr lang="en-US" altLang="zh-CN" sz="1100">
                <a:solidFill>
                  <a:srgbClr val="000000"/>
                </a:solidFill>
                <a:latin typeface="Arial" panose="020B0604020202020204" pitchFamily="34" charset="0"/>
                <a:ea typeface="NimbusRomNo9L"/>
                <a:cs typeface="Arial" panose="020B0604020202020204" pitchFamily="34" charset="0"/>
              </a:rPr>
              <a:t> T. Yucek and H. Arslan, “A survey of spectrum sensing algorithms for cognitive radio applications,” IEEE Communications Surveys &amp; Tutorials, vol. 11, no. 1, pp. 116–130, Mar. 2009.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[4]</a:t>
            </a:r>
            <a:r>
              <a:rPr lang="en-US" altLang="zh-CN" sz="1100">
                <a:solidFill>
                  <a:srgbClr val="000000"/>
                </a:solidFill>
                <a:latin typeface="Arial" panose="020B0604020202020204" pitchFamily="34" charset="0"/>
                <a:ea typeface="NimbusRomNo9L"/>
                <a:cs typeface="Arial" panose="020B0604020202020204" pitchFamily="34" charset="0"/>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[5]</a:t>
            </a:r>
            <a:r>
              <a:rPr lang="en-US" altLang="zh-CN" sz="1100">
                <a:solidFill>
                  <a:srgbClr val="000000"/>
                </a:solidFill>
                <a:latin typeface="Arial" panose="020B0604020202020204" pitchFamily="34" charset="0"/>
                <a:ea typeface="NimbusRomNo9L"/>
                <a:cs typeface="Arial" panose="020B0604020202020204" pitchFamily="34" charset="0"/>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[6]</a:t>
            </a:r>
            <a:r>
              <a:rPr lang="en-US" altLang="zh-CN" sz="1100">
                <a:solidFill>
                  <a:srgbClr val="000000"/>
                </a:solidFill>
                <a:latin typeface="Arial" panose="020B0604020202020204" pitchFamily="34" charset="0"/>
                <a:ea typeface="NimbusRomNo9L"/>
                <a:cs typeface="Arial" panose="020B0604020202020204" pitchFamily="34" charset="0"/>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[7]</a:t>
            </a:r>
            <a:r>
              <a:rPr lang="en-US" altLang="zh-CN" sz="1100">
                <a:solidFill>
                  <a:srgbClr val="000000"/>
                </a:solidFill>
                <a:latin typeface="Arial" panose="020B0604020202020204" pitchFamily="34" charset="0"/>
                <a:ea typeface="NimbusRomNo9L"/>
                <a:cs typeface="Arial" panose="020B0604020202020204" pitchFamily="34" charset="0"/>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[8]</a:t>
            </a:r>
            <a:r>
              <a:rPr lang="en-US" altLang="zh-CN" sz="1100">
                <a:solidFill>
                  <a:srgbClr val="000000"/>
                </a:solidFill>
                <a:latin typeface="Arial" panose="020B0604020202020204" pitchFamily="34" charset="0"/>
                <a:ea typeface="NimbusRomNo9L"/>
                <a:cs typeface="Arial" panose="020B0604020202020204" pitchFamily="34" charset="0"/>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[9]</a:t>
            </a:r>
            <a:r>
              <a:rPr lang="en-US" altLang="zh-CN" sz="1100">
                <a:solidFill>
                  <a:srgbClr val="000000"/>
                </a:solidFill>
                <a:latin typeface="Arial" panose="020B0604020202020204" pitchFamily="34" charset="0"/>
                <a:ea typeface="NimbusRomNo9L"/>
                <a:cs typeface="Arial" panose="020B0604020202020204" pitchFamily="34" charset="0"/>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[10]</a:t>
            </a:r>
            <a:r>
              <a:rPr lang="en-US" altLang="zh-CN" sz="1100">
                <a:solidFill>
                  <a:srgbClr val="000000"/>
                </a:solidFill>
                <a:latin typeface="Arial" panose="020B0604020202020204" pitchFamily="34" charset="0"/>
                <a:ea typeface="NimbusRomNo9L"/>
                <a:cs typeface="Arial" panose="020B0604020202020204" pitchFamily="34" charset="0"/>
              </a:rPr>
              <a:t> J. Gao, X. Yi, C. Zhong, X. Chen, and Z. Zhang, “Deep learning for spectrum sensing,” IEEE Wireless Communications Letters, vol. 8, no. 6, pp. 1727–1730, Dec.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[11]</a:t>
            </a:r>
            <a:r>
              <a:rPr lang="en-US" altLang="zh-CN" sz="1100">
                <a:solidFill>
                  <a:srgbClr val="000000"/>
                </a:solidFill>
                <a:latin typeface="Arial" panose="020B0604020202020204" pitchFamily="34" charset="0"/>
                <a:ea typeface="NimbusRomNo9L"/>
                <a:cs typeface="Arial" panose="020B0604020202020204" pitchFamily="34" charset="0"/>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[12]</a:t>
            </a:r>
            <a:r>
              <a:rPr lang="en-US" altLang="zh-CN" sz="1100">
                <a:solidFill>
                  <a:srgbClr val="000000"/>
                </a:solidFill>
                <a:latin typeface="Arial" panose="020B0604020202020204" pitchFamily="34" charset="0"/>
                <a:ea typeface="NimbusRomNo9L"/>
                <a:cs typeface="Arial" panose="020B0604020202020204" pitchFamily="34" charset="0"/>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[13]</a:t>
            </a:r>
            <a:r>
              <a:rPr lang="en-US" altLang="zh-CN" sz="1100">
                <a:solidFill>
                  <a:srgbClr val="000000"/>
                </a:solidFill>
                <a:latin typeface="Arial" panose="020B0604020202020204" pitchFamily="34" charset="0"/>
                <a:ea typeface="NimbusRomNo9L"/>
                <a:cs typeface="Arial" panose="020B0604020202020204" pitchFamily="34" charset="0"/>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[14]</a:t>
            </a:r>
            <a:r>
              <a:rPr lang="en-US" altLang="zh-CN" sz="1100">
                <a:solidFill>
                  <a:srgbClr val="000000"/>
                </a:solidFill>
                <a:latin typeface="Arial" panose="020B0604020202020204" pitchFamily="34" charset="0"/>
                <a:ea typeface="NimbusRomNo9L"/>
                <a:cs typeface="Arial" panose="020B0604020202020204" pitchFamily="34" charset="0"/>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[15]</a:t>
            </a:r>
            <a:r>
              <a:rPr lang="en-US" altLang="zh-CN" sz="1100">
                <a:solidFill>
                  <a:srgbClr val="000000"/>
                </a:solidFill>
                <a:latin typeface="Arial" panose="020B0604020202020204" pitchFamily="34" charset="0"/>
                <a:ea typeface="NimbusRomNo9L"/>
                <a:cs typeface="Arial" panose="020B0604020202020204" pitchFamily="34" charset="0"/>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[16]</a:t>
            </a:r>
            <a:r>
              <a:rPr lang="en-US" altLang="zh-CN" sz="1100">
                <a:solidFill>
                  <a:srgbClr val="000000"/>
                </a:solidFill>
                <a:latin typeface="Arial" panose="020B0604020202020204" pitchFamily="34" charset="0"/>
                <a:ea typeface="NimbusRomNo9L"/>
                <a:cs typeface="Arial" panose="020B0604020202020204" pitchFamily="34" charset="0"/>
              </a:rPr>
              <a:t> M. Aghalari, A. Aghagolzadeh, and M. Ezoji, “Brain tumor image segmentation via asymmetric/symmetric unet based on two-pathway_x0002_residual blocks,” Biomedical Signal Processing and Control, vol. 69, p.102841, Aug.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[17]</a:t>
            </a:r>
            <a:r>
              <a:rPr lang="en-US" altLang="zh-CN" sz="1100">
                <a:solidFill>
                  <a:srgbClr val="000000"/>
                </a:solidFill>
                <a:latin typeface="Arial" panose="020B0604020202020204" pitchFamily="34" charset="0"/>
                <a:ea typeface="NimbusRomNo9L"/>
                <a:cs typeface="Arial" panose="020B0604020202020204" pitchFamily="34" charset="0"/>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[18]</a:t>
            </a:r>
            <a:r>
              <a:rPr lang="en-US" altLang="zh-CN" sz="1100">
                <a:solidFill>
                  <a:srgbClr val="000000"/>
                </a:solidFill>
                <a:latin typeface="Arial" panose="020B0604020202020204" pitchFamily="34" charset="0"/>
                <a:ea typeface="NimbusRomNo9L"/>
                <a:cs typeface="Arial" panose="020B0604020202020204" pitchFamily="34" charset="0"/>
              </a:rPr>
              <a:t> X. Lin and N. Lee, “5G and beyond,” Cham, Switzerland: Springer Nature Switzerland AG, 2021. </a:t>
            </a:r>
            <a:endParaRPr lang="en-US" altLang="zh-CN" sz="1100">
              <a:solidFill>
                <a:srgbClr val="000000"/>
              </a:solidFill>
              <a:latin typeface="Arial" panose="020B0604020202020204" pitchFamily="34" charset="0"/>
              <a:ea typeface="NimbusRomNo9L"/>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17334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4001135" cy="306705"/>
          </a:xfrm>
          <a:prstGeom prst="rect">
            <a:avLst/>
          </a:prstGeom>
          <a:noFill/>
        </p:spPr>
        <p:txBody>
          <a:bodyPr wrap="square" rtlCol="0">
            <a:spAutoFit/>
          </a:bodyPr>
          <a:p>
            <a:r>
              <a:rPr lang="en-US" b="1"/>
              <a:t>Spectrum sensing based on Deep Learning</a:t>
            </a:r>
            <a:endParaRPr lang="en-US" b="1"/>
          </a:p>
        </p:txBody>
      </p:sp>
      <p:sp>
        <p:nvSpPr>
          <p:cNvPr id="5" name="Text Box 4"/>
          <p:cNvSpPr txBox="1"/>
          <p:nvPr/>
        </p:nvSpPr>
        <p:spPr>
          <a:xfrm>
            <a:off x="19685" y="5201285"/>
            <a:ext cx="12161520" cy="127635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[3]</a:t>
            </a:r>
            <a:r>
              <a:rPr lang="en-US" altLang="zh-CN" sz="1100">
                <a:latin typeface="Arial" panose="020B0604020202020204" pitchFamily="34" charset="0"/>
                <a:ea typeface="NimbusRomNo9L"/>
                <a:cs typeface="Arial" panose="020B0604020202020204" pitchFamily="34" charset="0"/>
                <a:sym typeface="+mn-ea"/>
              </a:rPr>
              <a:t> T. Yucek and H. Arslan, “A survey of spectrum sensing algorithms for cognitive radio applications,” IEEE Communications Surveys &amp; Tutorials, vol. 11, no. 1, pp. 116–130, Mar. 2009.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[4]</a:t>
            </a:r>
            <a:r>
              <a:rPr lang="en-US" altLang="zh-CN" sz="1100">
                <a:latin typeface="Arial" panose="020B0604020202020204" pitchFamily="34" charset="0"/>
                <a:ea typeface="NimbusRomNo9L"/>
                <a:cs typeface="Arial" panose="020B0604020202020204" pitchFamily="34" charset="0"/>
                <a:sym typeface="+mn-ea"/>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[5]</a:t>
            </a:r>
            <a:r>
              <a:rPr lang="en-US" altLang="zh-CN" sz="1100">
                <a:latin typeface="Arial" panose="020B0604020202020204" pitchFamily="34" charset="0"/>
                <a:ea typeface="NimbusRomNo9L"/>
                <a:cs typeface="Arial" panose="020B0604020202020204" pitchFamily="34" charset="0"/>
                <a:sym typeface="+mn-ea"/>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8" name="Text Box 7"/>
          <p:cNvSpPr txBox="1"/>
          <p:nvPr/>
        </p:nvSpPr>
        <p:spPr>
          <a:xfrm>
            <a:off x="118110" y="1016635"/>
            <a:ext cx="11972925" cy="3538220"/>
          </a:xfrm>
          <a:prstGeom prst="rect">
            <a:avLst/>
          </a:prstGeom>
        </p:spPr>
        <p:txBody>
          <a:bodyPr wrap="square">
            <a:spAutoFit/>
          </a:bodyPr>
          <a:p>
            <a:pPr marL="285750" indent="-285750" algn="just">
              <a:buFont typeface="Arial" panose="020B0604020202020204" pitchFamily="34" charset="0"/>
              <a:buChar char="•"/>
            </a:pPr>
            <a:r>
              <a:rPr lang="en-US" altLang="zh-CN" b="1"/>
              <a:t>Existing Sensing Techniques:</a:t>
            </a:r>
            <a:r>
              <a:rPr lang="en-US" altLang="zh-CN"/>
              <a:t> Various techniques such as sensing algorithms, multi-dimensional spectrum sensing, channel estimation, and cooperative sensing have been introduced for spectrum sensing.</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Hardware Challenges:</a:t>
            </a:r>
            <a:r>
              <a:rPr lang="en-US" altLang="zh-CN"/>
              <a:t> Spectrum sensing faces significant hardware challenges, requiring high sampling rates, high-resolution analog-to-digital converters (ADCs) with large dynamic ranges, and high-performance processors.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Cognitive Wireless Communication:</a:t>
            </a:r>
            <a:r>
              <a:rPr lang="en-US" altLang="zh-CN"/>
              <a:t> Cognitive wireless communication systems are categorized based on sensing duration and frequency.</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Trade-off Between Performance and Complexity:</a:t>
            </a:r>
            <a:r>
              <a:rPr lang="en-US" altLang="zh-CN"/>
              <a:t> Spectrum sensing methods involve balancing performance with the complexity of sensing algorithms.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Research Focus:</a:t>
            </a:r>
            <a:r>
              <a:rPr lang="en-US" altLang="zh-CN"/>
              <a:t> Researchers have been working on improving spectrum sensing to address challenges and develop innovative solutions that enhance accuracy and performance in cognitive wireless networks.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Machine Learning-Based Solutions:</a:t>
            </a:r>
            <a:r>
              <a:rPr lang="en-US" altLang="zh-CN"/>
              <a:t> Recent research includes the use of machine learning to create intelligent spectrum sensing solutions, which are comprehensively reviewed in several prominent surveys.</a:t>
            </a:r>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5" name="Text Box 4"/>
          <p:cNvSpPr txBox="1"/>
          <p:nvPr/>
        </p:nvSpPr>
        <p:spPr>
          <a:xfrm>
            <a:off x="2926715" y="3168015"/>
            <a:ext cx="6463665" cy="521970"/>
          </a:xfrm>
          <a:prstGeom prst="rect">
            <a:avLst/>
          </a:prstGeom>
          <a:noFill/>
        </p:spPr>
        <p:txBody>
          <a:bodyPr wrap="square" rtlCol="0">
            <a:spAutoFit/>
          </a:bodyPr>
          <a:p>
            <a:r>
              <a:rPr lang="en-US" sz="2800" b="1">
                <a:solidFill>
                  <a:schemeClr val="tx1"/>
                </a:solidFill>
                <a:effectLst>
                  <a:outerShdw blurRad="38100" dist="19050" dir="2700000" algn="tl" rotWithShape="0">
                    <a:schemeClr val="dk1">
                      <a:alpha val="40000"/>
                    </a:schemeClr>
                  </a:outerShdw>
                </a:effectLst>
              </a:rPr>
              <a:t>THANK YOU FOR YOUR ATTENTION</a:t>
            </a:r>
            <a:endParaRPr lang="en-US" sz="2800" b="1">
              <a:solidFill>
                <a:schemeClr val="tx1"/>
              </a:solidFill>
              <a:effectLst>
                <a:outerShdw blurRad="38100" dist="19050" dir="2700000" algn="tl" rotWithShape="0">
                  <a:schemeClr val="dk1">
                    <a:alpha val="40000"/>
                  </a:schemeClr>
                </a:outerShdw>
              </a:effectLst>
            </a:endParaRPr>
          </a:p>
        </p:txBody>
      </p:sp>
      <p:sp>
        <p:nvSpPr>
          <p:cNvPr id="13" name="Text Box 1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
        <p:nvSpPr>
          <p:cNvPr id="13" name="Oval 12"/>
          <p:cNvSpPr/>
          <p:nvPr/>
        </p:nvSpPr>
        <p:spPr>
          <a:xfrm>
            <a:off x="6771005" y="2468245"/>
            <a:ext cx="2311400" cy="87249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8128000" y="1082675"/>
            <a:ext cx="4064000" cy="521970"/>
          </a:xfrm>
          <a:prstGeom prst="rect">
            <a:avLst/>
          </a:prstGeom>
          <a:noFill/>
        </p:spPr>
        <p:txBody>
          <a:bodyPr wrap="square" rtlCol="0">
            <a:spAutoFit/>
          </a:bodyPr>
          <a:p>
            <a:r>
              <a:rPr lang="en-US">
                <a:solidFill>
                  <a:srgbClr val="FF0000"/>
                </a:solidFill>
              </a:rPr>
              <a:t>Raw communication signals will be transfered to spectrogram (2D) by fast fourier transform</a:t>
            </a:r>
            <a:endParaRPr lang="en-US">
              <a:solidFill>
                <a:srgbClr val="FF0000"/>
              </a:solidFill>
            </a:endParaRPr>
          </a:p>
        </p:txBody>
      </p:sp>
      <p:cxnSp>
        <p:nvCxnSpPr>
          <p:cNvPr id="15" name="Straight Arrow Connector 14"/>
          <p:cNvCxnSpPr>
            <a:stCxn id="14" idx="2"/>
            <a:endCxn id="13" idx="6"/>
          </p:cNvCxnSpPr>
          <p:nvPr/>
        </p:nvCxnSpPr>
        <p:spPr>
          <a:xfrm flipH="1">
            <a:off x="9082405" y="1604645"/>
            <a:ext cx="1077595" cy="12998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
        <p:nvSpPr>
          <p:cNvPr id="13" name="Oval 12"/>
          <p:cNvSpPr/>
          <p:nvPr/>
        </p:nvSpPr>
        <p:spPr>
          <a:xfrm>
            <a:off x="6840855" y="3117850"/>
            <a:ext cx="2442845" cy="123444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9807575" y="1658620"/>
            <a:ext cx="2154555" cy="953135"/>
          </a:xfrm>
          <a:prstGeom prst="rect">
            <a:avLst/>
          </a:prstGeom>
          <a:noFill/>
        </p:spPr>
        <p:txBody>
          <a:bodyPr wrap="square" rtlCol="0">
            <a:spAutoFit/>
          </a:bodyPr>
          <a:p>
            <a:r>
              <a:rPr lang="en-US">
                <a:solidFill>
                  <a:srgbClr val="FF0000"/>
                </a:solidFill>
              </a:rPr>
              <a:t>Applying Deep learning model to predict signal lables in specific bandwith at this process</a:t>
            </a:r>
            <a:endParaRPr lang="en-US">
              <a:solidFill>
                <a:srgbClr val="FF0000"/>
              </a:solidFill>
            </a:endParaRPr>
          </a:p>
        </p:txBody>
      </p:sp>
      <p:cxnSp>
        <p:nvCxnSpPr>
          <p:cNvPr id="15" name="Straight Arrow Connector 14"/>
          <p:cNvCxnSpPr>
            <a:stCxn id="14" idx="2"/>
            <a:endCxn id="13" idx="6"/>
          </p:cNvCxnSpPr>
          <p:nvPr/>
        </p:nvCxnSpPr>
        <p:spPr>
          <a:xfrm flipH="1">
            <a:off x="9283700" y="2611755"/>
            <a:ext cx="1601470" cy="11233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446849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2. Contribution</a:t>
            </a:r>
            <a:endParaRPr lang="en-US" sz="1600"/>
          </a:p>
        </p:txBody>
      </p:sp>
      <p:sp>
        <p:nvSpPr>
          <p:cNvPr id="8" name="Text Box 7"/>
          <p:cNvSpPr txBox="1"/>
          <p:nvPr/>
        </p:nvSpPr>
        <p:spPr>
          <a:xfrm>
            <a:off x="682625" y="642620"/>
            <a:ext cx="10826750" cy="3747770"/>
          </a:xfrm>
          <a:prstGeom prst="rect">
            <a:avLst/>
          </a:prstGeom>
        </p:spPr>
        <p:txBody>
          <a:bodyPr wrap="square">
            <a:noAutofit/>
          </a:bodyPr>
          <a:p>
            <a:pPr marL="285750" indent="-285750">
              <a:buFont typeface="Arial" panose="020B0604020202020204" pitchFamily="34" charset="0"/>
              <a:buChar char="•"/>
            </a:pPr>
            <a:r>
              <a:rPr lang="en-US" altLang="zh-CN" b="1"/>
              <a:t>Proposal of SpecSenseNet:</a:t>
            </a:r>
            <a:r>
              <a:rPr lang="en-US" altLang="zh-CN"/>
              <a:t> A new U-Net-based deep network architecture called Spectrum Sensing Network (SpecSenseNet) is proposed, designed to reduce network size and enhance performance for 5G and LTE signals.</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b="1"/>
              <a:t>SpecSenseNet Enhancements:</a:t>
            </a:r>
            <a:r>
              <a:rPr lang="en-US" altLang="zh-CN"/>
              <a:t> SpecSenseNet addresses these limitations by incorporating:</a:t>
            </a:r>
            <a:endParaRPr lang="en-US" altLang="zh-CN"/>
          </a:p>
          <a:p>
            <a:pPr marL="742950" lvl="1" indent="-285750">
              <a:buFont typeface="Arial" panose="020B0604020202020204" pitchFamily="34" charset="0"/>
              <a:buChar char="•"/>
            </a:pPr>
            <a:r>
              <a:rPr lang="en-US" altLang="zh-CN" b="1">
                <a:sym typeface="+mn-ea"/>
              </a:rPr>
              <a:t>Depth-wise separable convolutions:</a:t>
            </a:r>
            <a:r>
              <a:rPr lang="en-US" altLang="zh-CN">
                <a:sym typeface="+mn-ea"/>
              </a:rPr>
              <a:t> Reduce computational complexity in both encoder and decoder paths.</a:t>
            </a:r>
            <a:endParaRPr lang="en-US" altLang="zh-CN"/>
          </a:p>
          <a:p>
            <a:pPr marL="457200" lvl="1" indent="0">
              <a:buFont typeface="Arial" panose="020B0604020202020204" pitchFamily="34" charset="0"/>
              <a:buNone/>
            </a:pPr>
            <a:endParaRPr lang="en-US" altLang="zh-CN"/>
          </a:p>
          <a:p>
            <a:pPr marL="742950" lvl="1" indent="-285750">
              <a:buFont typeface="Arial" panose="020B0604020202020204" pitchFamily="34" charset="0"/>
              <a:buChar char="•"/>
            </a:pPr>
            <a:r>
              <a:rPr lang="en-US" altLang="zh-CN" b="1">
                <a:sym typeface="+mn-ea"/>
              </a:rPr>
              <a:t>Recurrent residual convolutions:</a:t>
            </a:r>
            <a:r>
              <a:rPr lang="en-US" altLang="zh-CN">
                <a:sym typeface="+mn-ea"/>
              </a:rPr>
              <a:t> Replace standard U-Net blocks to maintain segmentation accuracy.</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b="1">
                <a:sym typeface="+mn-ea"/>
              </a:rPr>
              <a:t>Atrous Pyramid Spatial Pooling:</a:t>
            </a:r>
            <a:r>
              <a:rPr lang="en-US" altLang="zh-CN">
                <a:sym typeface="+mn-ea"/>
              </a:rPr>
              <a:t> Injected between the encoder and decoder to enhance feature learning at multiple scales.</a:t>
            </a:r>
            <a:endParaRPr lang="en-US" altLang="zh-CN"/>
          </a:p>
          <a:p>
            <a:pPr marL="742950" lvl="1"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b="1"/>
              <a:t>Contributions:</a:t>
            </a:r>
            <a:endParaRPr lang="en-US" altLang="zh-CN" b="1"/>
          </a:p>
          <a:p>
            <a:pPr marL="742950" lvl="1" indent="-285750">
              <a:buFont typeface="Arial" panose="020B0604020202020204" pitchFamily="34" charset="0"/>
              <a:buChar char="•"/>
            </a:pPr>
            <a:r>
              <a:rPr lang="en-US" altLang="zh-CN"/>
              <a:t>Reduction of network’s parameters.</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a:t>Maintenance of segmentation accuracy.</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a:t>Inclusion of efficient modules like depth-wise convolutions and Atrous Pyramid Spatial Pooling.</a:t>
            </a:r>
            <a:endParaRPr lang="en-US" altLang="zh-CN"/>
          </a:p>
          <a:p>
            <a:pPr marL="742950" lvl="1" indent="-285750">
              <a:buFont typeface="Arial" panose="020B0604020202020204" pitchFamily="34" charset="0"/>
              <a:buChar char="•"/>
            </a:pPr>
            <a:endParaRPr lang="en-US" altLang="zh-CN"/>
          </a:p>
        </p:txBody>
      </p:sp>
      <p:sp>
        <p:nvSpPr>
          <p:cNvPr id="5" name="Text Box 4"/>
          <p:cNvSpPr txBox="1"/>
          <p:nvPr/>
        </p:nvSpPr>
        <p:spPr>
          <a:xfrm>
            <a:off x="0" y="4468495"/>
            <a:ext cx="12172315" cy="1945640"/>
          </a:xfrm>
          <a:prstGeom prst="rect">
            <a:avLst/>
          </a:prstGeom>
          <a:noFill/>
        </p:spPr>
        <p:txBody>
          <a:bodyPr wrap="square" rtlCol="0" anchor="t">
            <a:noAutofit/>
          </a:bodyPr>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3. Methology</a:t>
            </a:r>
            <a:endParaRPr lang="en-US" sz="1600"/>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 descr="C:/Users/huan2/AppData/Local/Temp/wpp.FVrvCv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7475" y="1376680"/>
            <a:ext cx="2313214" cy="226786"/>
          </a:xfrm>
          <a:prstGeom prst="rect">
            <a:avLst/>
          </a:prstGeom>
        </p:spPr>
      </p:pic>
      <p:pic>
        <p:nvPicPr>
          <p:cNvPr id="15" name="2384804F-3998-4D57-9195-F3826E402611-2"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4935" y="1226185"/>
            <a:ext cx="3810000" cy="526852"/>
          </a:xfrm>
          <a:prstGeom prst="rect">
            <a:avLst/>
          </a:prstGeom>
        </p:spPr>
      </p:pic>
      <p:pic>
        <p:nvPicPr>
          <p:cNvPr id="17" name="2384804F-3998-4D57-9195-F3826E402611-3"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9090" y="1061085"/>
            <a:ext cx="1859643" cy="692329"/>
          </a:xfrm>
          <a:prstGeom prst="rect">
            <a:avLst/>
          </a:prstGeom>
        </p:spPr>
      </p:pic>
      <p:pic>
        <p:nvPicPr>
          <p:cNvPr id="7" name="Picture 6"/>
          <p:cNvPicPr>
            <a:picLocks noChangeAspect="1"/>
          </p:cNvPicPr>
          <p:nvPr>
            <p:custDataLst>
              <p:tags r:id="rId7"/>
            </p:custDataLst>
          </p:nvPr>
        </p:nvPicPr>
        <p:blipFill>
          <a:blip r:embed="rId8"/>
          <a:stretch>
            <a:fillRect/>
          </a:stretch>
        </p:blipFill>
        <p:spPr>
          <a:xfrm>
            <a:off x="1362710" y="4182110"/>
            <a:ext cx="993775" cy="993775"/>
          </a:xfrm>
          <a:prstGeom prst="rect">
            <a:avLst/>
          </a:prstGeom>
        </p:spPr>
      </p:pic>
      <p:pic>
        <p:nvPicPr>
          <p:cNvPr id="8" name="Picture 7"/>
          <p:cNvPicPr>
            <a:picLocks noChangeAspect="1"/>
          </p:cNvPicPr>
          <p:nvPr>
            <p:custDataLst>
              <p:tags r:id="rId9"/>
            </p:custDataLst>
          </p:nvPr>
        </p:nvPicPr>
        <p:blipFill>
          <a:blip r:embed="rId10"/>
          <a:stretch>
            <a:fillRect/>
          </a:stretch>
        </p:blipFill>
        <p:spPr>
          <a:xfrm>
            <a:off x="3136265" y="4181475"/>
            <a:ext cx="988695" cy="988695"/>
          </a:xfrm>
          <a:prstGeom prst="rect">
            <a:avLst/>
          </a:prstGeom>
        </p:spPr>
      </p:pic>
      <p:pic>
        <p:nvPicPr>
          <p:cNvPr id="11" name="Picture 10"/>
          <p:cNvPicPr>
            <a:picLocks noChangeAspect="1"/>
          </p:cNvPicPr>
          <p:nvPr>
            <p:custDataLst>
              <p:tags r:id="rId11"/>
            </p:custDataLst>
          </p:nvPr>
        </p:nvPicPr>
        <p:blipFill>
          <a:blip r:embed="rId12"/>
          <a:stretch>
            <a:fillRect/>
          </a:stretch>
        </p:blipFill>
        <p:spPr>
          <a:xfrm>
            <a:off x="4904740" y="4182110"/>
            <a:ext cx="988060" cy="988060"/>
          </a:xfrm>
          <a:prstGeom prst="rect">
            <a:avLst/>
          </a:prstGeom>
        </p:spPr>
      </p:pic>
      <p:sp>
        <p:nvSpPr>
          <p:cNvPr id="19" name="Text Box 18"/>
          <p:cNvSpPr txBox="1"/>
          <p:nvPr/>
        </p:nvSpPr>
        <p:spPr>
          <a:xfrm>
            <a:off x="19685" y="575754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3"/>
          <a:stretch>
            <a:fillRect/>
          </a:stretch>
        </p:blipFill>
        <p:spPr>
          <a:xfrm>
            <a:off x="9288145" y="429895"/>
            <a:ext cx="2437130" cy="2569210"/>
          </a:xfrm>
          <a:prstGeom prst="rect">
            <a:avLst/>
          </a:prstGeom>
        </p:spPr>
      </p:pic>
      <p:pic>
        <p:nvPicPr>
          <p:cNvPr id="28" name="Picture 27"/>
          <p:cNvPicPr>
            <a:picLocks noChangeAspect="1"/>
          </p:cNvPicPr>
          <p:nvPr/>
        </p:nvPicPr>
        <p:blipFill>
          <a:blip r:embed="rId14"/>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sp>
        <p:nvSpPr>
          <p:cNvPr id="20" name="Text Box 19"/>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3.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4">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5">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6">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7">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8">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9">
      <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
    </extobj>
    <extobj name="2384804F-3998-4D57-9195-F3826E402611-10">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11">
      <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
    </extobj>
    <extobj name="2384804F-3998-4D57-9195-F3826E402611-12">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13">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14">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s>
</s:customData>
</file>

<file path=customXml/item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Props31.xml><?xml version="1.0" encoding="utf-8"?>
<ds:datastoreItem xmlns:ds="http://schemas.openxmlformats.org/officeDocument/2006/customXml" ds:itemID="s:customData">
  <ds:schemaRefs>
    <ds:schemaRef ds:uri="http://www.wps.cn/officeDocument/2013/wpsCustomData"/>
  </ds:schemaRefs>
</ds:datastoreItem>
</file>

<file path=customXml/itemProps32.xml><?xml version="1.0" encoding="utf-8"?>
<ds:datastoreItem xmlns:ds="http://schemas.openxmlformats.org/officeDocument/2006/customXml" ds:itemID="{d32deca1-d08c-4a1f-8eee-148ab097b8e7}">
  <ds:schemaRefs/>
</ds:datastoreItem>
</file>

<file path=customXml/itemProps33.xml><?xml version="1.0" encoding="utf-8"?>
<ds:datastoreItem xmlns:ds="http://schemas.openxmlformats.org/officeDocument/2006/customXml" ds:itemID="{9285e575-3998-4c34-ba41-697aa080438d}">
  <ds:schemaRefs/>
</ds:datastoreItem>
</file>

<file path=docProps/app.xml><?xml version="1.0" encoding="utf-8"?>
<Properties xmlns="http://schemas.openxmlformats.org/officeDocument/2006/extended-properties" xmlns:vt="http://schemas.openxmlformats.org/officeDocument/2006/docPropsVTypes">
  <TotalTime>0</TotalTime>
  <Words>40745</Words>
  <Application>WPS Presentation</Application>
  <PresentationFormat>Widescreen</PresentationFormat>
  <Paragraphs>1539</Paragraphs>
  <Slides>40</Slides>
  <Notes>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40</vt:i4>
      </vt:variant>
    </vt:vector>
  </HeadingPairs>
  <TitlesOfParts>
    <vt:vector size="56" baseType="lpstr">
      <vt:lpstr>Arial</vt:lpstr>
      <vt:lpstr>SimSun</vt:lpstr>
      <vt:lpstr>Wingdings</vt:lpstr>
      <vt:lpstr>Arial</vt:lpstr>
      <vt:lpstr>Calibri</vt:lpstr>
      <vt:lpstr>NimbusRomNo9L</vt:lpstr>
      <vt:lpstr>Segoe Print</vt:lpstr>
      <vt:lpstr>CMSY8</vt:lpstr>
      <vt:lpstr>Elle Futura</vt:lpstr>
      <vt:lpstr>DM Sans</vt:lpstr>
      <vt:lpstr>Lato</vt:lpstr>
      <vt:lpstr>Microsoft YaHei</vt:lpstr>
      <vt:lpstr>Arial Unicode MS</vt:lpstr>
      <vt:lpstr>VnNimbusRomanNo9L</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ipsum</dc:title>
  <dc:creator>Vũ Ngàn Thương FGAM-HCMUTE</dc:creator>
  <cp:lastModifiedBy>Huan Nguyen-Duy</cp:lastModifiedBy>
  <cp:revision>269</cp:revision>
  <dcterms:created xsi:type="dcterms:W3CDTF">2022-08-31T03:57:00Z</dcterms:created>
  <dcterms:modified xsi:type="dcterms:W3CDTF">2024-10-01T03:11:13Z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96AE831D8CA84B05B33D2ED87670E05D_12</vt:lpwstr>
  </property>
  <property fmtid="{D5CDD505-2E9C-101B-9397-08002B2CF9AE}" pid="3" name="KSOProductBuildVer">
    <vt:lpwstr>1033-12.2.0.17562</vt:lpwstr>
  </property>
</Properties>
</file>